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16" r:id="rId1"/>
  </p:sldMasterIdLst>
  <p:notesMasterIdLst>
    <p:notesMasterId r:id="rId24"/>
  </p:notesMasterIdLst>
  <p:sldIdLst>
    <p:sldId id="275"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74" r:id="rId16"/>
    <p:sldId id="269" r:id="rId17"/>
    <p:sldId id="270" r:id="rId18"/>
    <p:sldId id="271" r:id="rId19"/>
    <p:sldId id="272" r:id="rId20"/>
    <p:sldId id="273" r:id="rId21"/>
    <p:sldId id="277" r:id="rId22"/>
    <p:sldId id="276" r:id="rId2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11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Shape 5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Shape 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9" name="Shape 5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5" name="Shape 6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Shape 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 name="Shape 7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Shape 7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7" name="Shape 7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 name="Shape 8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9" name="Shape 8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 name="Shape 9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1" name="Shape 10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7" name="Shape 10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Shape 11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3" name="Shape 11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5" name="Shape 12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Shape 1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1" name="Shape 13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Shape 13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8" name="Shape 13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4" name="Shape 14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SET UP INTERFACE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1" name="Shape 1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SET UP SOUND CARD</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8" name="Shape 15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JT ALERT COLOR CODES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47C9B81F-C347-4BEF-BFDF-29C42F48304A}" type="datetimeFigureOut">
              <a:rPr lang="en-US" smtClean="0"/>
              <a:pPr/>
              <a:t>1/13/2016</a:t>
            </a:fld>
            <a:endParaRPr lang="en-US"/>
          </a:p>
        </p:txBody>
      </p:sp>
      <p:sp>
        <p:nvSpPr>
          <p:cNvPr id="17" name="Footer Placeholder 16"/>
          <p:cNvSpPr>
            <a:spLocks noGrp="1"/>
          </p:cNvSpPr>
          <p:nvPr>
            <p:ph type="ftr" sz="quarter" idx="11"/>
          </p:nvPr>
        </p:nvSpPr>
        <p:spPr/>
        <p:txBody>
          <a:bodyPr/>
          <a:lstStyle/>
          <a:p>
            <a:endParaRPr kumimoji="0" lang="en-US"/>
          </a:p>
        </p:txBody>
      </p:sp>
      <p:sp>
        <p:nvSpPr>
          <p:cNvPr id="29" name="Slide Number Placeholder 28"/>
          <p:cNvSpPr>
            <a:spLocks noGrp="1"/>
          </p:cNvSpPr>
          <p:nvPr>
            <p:ph type="sldNum" sz="quarter" idx="12"/>
          </p:nvPr>
        </p:nvSpPr>
        <p:spPr/>
        <p:txBody>
          <a:bodyPr/>
          <a:lstStyle/>
          <a:p>
            <a:pPr lvl="0" algn="r">
              <a:spcBef>
                <a:spcPts val="0"/>
              </a:spcBef>
              <a:buNone/>
            </a:pPr>
            <a:fld id="{00000000-1234-1234-1234-123412341234}" type="slidenum">
              <a:rPr lang="en" sz="1000" smtClean="0">
                <a:solidFill>
                  <a:schemeClr val="dk2"/>
                </a:solidFill>
              </a:rPr>
              <a:pPr lvl="0" algn="r">
                <a:spcBef>
                  <a:spcPts val="0"/>
                </a:spcBef>
                <a:buNone/>
              </a:pPr>
              <a:t>‹#›</a:t>
            </a:fld>
            <a:endParaRPr lang="en" sz="1000">
              <a:solidFill>
                <a:schemeClr val="dk2"/>
              </a:solidFill>
            </a:endParaRPr>
          </a:p>
        </p:txBody>
      </p:sp>
      <p:sp>
        <p:nvSpPr>
          <p:cNvPr id="9" name="Subtitle 8"/>
          <p:cNvSpPr>
            <a:spLocks noGrp="1"/>
          </p:cNvSpPr>
          <p:nvPr>
            <p:ph type="subTitle" idx="1"/>
          </p:nvPr>
        </p:nvSpPr>
        <p:spPr>
          <a:xfrm>
            <a:off x="1371600" y="3331699"/>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1/13/2016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lvl="0" algn="r">
              <a:spcBef>
                <a:spcPts val="0"/>
              </a:spcBef>
              <a:buNone/>
            </a:pPr>
            <a:fld id="{00000000-1234-1234-1234-123412341234}" type="slidenum">
              <a:rPr lang="en" sz="1000" smtClean="0">
                <a:solidFill>
                  <a:schemeClr val="dk2"/>
                </a:solidFill>
              </a:rPr>
              <a:pPr lvl="0" algn="r">
                <a:spcBef>
                  <a:spcPts val="0"/>
                </a:spcBef>
                <a:buNone/>
              </a:pPr>
              <a:t>‹#›</a:t>
            </a:fld>
            <a:endParaRPr lang="en" sz="1000">
              <a:solidFill>
                <a:schemeClr val="dk2"/>
              </a:solidFill>
            </a:endParaRPr>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7"/>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7C9B81F-C347-4BEF-BFDF-29C42F48304A}" type="datetimeFigureOut">
              <a:rPr lang="en-US" smtClean="0"/>
              <a:pPr/>
              <a:t>1/13/2016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a:xfrm>
            <a:off x="7924800" y="6416676"/>
            <a:ext cx="762000" cy="365125"/>
          </a:xfrm>
        </p:spPr>
        <p:txBody>
          <a:bodyPr/>
          <a:lstStyle/>
          <a:p>
            <a:pPr lvl="0" algn="r">
              <a:spcBef>
                <a:spcPts val="0"/>
              </a:spcBef>
              <a:buNone/>
            </a:pPr>
            <a:fld id="{00000000-1234-1234-1234-123412341234}" type="slidenum">
              <a:rPr lang="en" sz="1000" smtClean="0">
                <a:solidFill>
                  <a:schemeClr val="dk2"/>
                </a:solidFill>
              </a:rPr>
              <a:pPr lvl="0" algn="r">
                <a:spcBef>
                  <a:spcPts val="0"/>
                </a:spcBef>
                <a:buNone/>
              </a:pPr>
              <a:t>‹#›</a:t>
            </a:fld>
            <a:endParaRPr lang="en" sz="1000">
              <a:solidFill>
                <a:schemeClr val="dk2"/>
              </a:solidFill>
            </a:endParaRPr>
          </a:p>
        </p:txBody>
      </p:sp>
    </p:spTree>
  </p:cSld>
  <p:clrMapOvr>
    <a:overrideClrMapping bg1="dk1" tx1="lt1" bg2="dk2" tx2="lt2" accent1="accent1" accent2="accent2" accent3="accent3" accent4="accent4" accent5="accent5" accent6="accent6" hlink="hlink" folHlink="folHlink"/>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1"/>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1"/>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1/13/2016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lvl="0" algn="r">
              <a:spcBef>
                <a:spcPts val="0"/>
              </a:spcBef>
              <a:buNone/>
            </a:pPr>
            <a:fld id="{00000000-1234-1234-1234-123412341234}" type="slidenum">
              <a:rPr lang="en" sz="1000" smtClean="0">
                <a:solidFill>
                  <a:schemeClr val="dk2"/>
                </a:solidFill>
              </a:rPr>
              <a:pPr lvl="0" algn="r">
                <a:spcBef>
                  <a:spcPts val="0"/>
                </a:spcBef>
                <a:buNone/>
              </a:pPr>
              <a:t>‹#›</a:t>
            </a:fld>
            <a:endParaRPr lang="en" sz="1000">
              <a:solidFill>
                <a:schemeClr val="dk2"/>
              </a:solidFill>
            </a:endParaRPr>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1"/>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4"/>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7" y="1535114"/>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1"/>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7" y="2362201"/>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7C9B81F-C347-4BEF-BFDF-29C42F48304A}" type="datetimeFigureOut">
              <a:rPr lang="en-US" smtClean="0"/>
              <a:pPr/>
              <a:t>1/13/2016</a:t>
            </a:fld>
            <a:endParaRPr lang="en-US"/>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lvl="0" algn="r">
              <a:spcBef>
                <a:spcPts val="0"/>
              </a:spcBef>
              <a:buNone/>
            </a:pPr>
            <a:fld id="{00000000-1234-1234-1234-123412341234}" type="slidenum">
              <a:rPr lang="en" sz="1000" smtClean="0">
                <a:solidFill>
                  <a:schemeClr val="dk2"/>
                </a:solidFill>
              </a:rPr>
              <a:pPr lvl="0" algn="r">
                <a:spcBef>
                  <a:spcPts val="0"/>
                </a:spcBef>
                <a:buNone/>
              </a:pPr>
              <a:t>‹#›</a:t>
            </a:fld>
            <a:endParaRPr lang="en" sz="1000">
              <a:solidFill>
                <a:schemeClr val="dk2"/>
              </a:solidFill>
            </a:endParaRPr>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7C9B81F-C347-4BEF-BFDF-29C42F48304A}" type="datetimeFigureOut">
              <a:rPr lang="en-US" smtClean="0"/>
              <a:pPr/>
              <a:t>1/13/2016</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pPr lvl="0" algn="r">
              <a:spcBef>
                <a:spcPts val="0"/>
              </a:spcBef>
              <a:buNone/>
            </a:pPr>
            <a:fld id="{00000000-1234-1234-1234-123412341234}" type="slidenum">
              <a:rPr lang="en" sz="1000" smtClean="0">
                <a:solidFill>
                  <a:schemeClr val="dk2"/>
                </a:solidFill>
              </a:rPr>
              <a:pPr lvl="0" algn="r">
                <a:spcBef>
                  <a:spcPts val="0"/>
                </a:spcBef>
                <a:buNone/>
              </a:pPr>
              <a:t>‹#›</a:t>
            </a:fld>
            <a:endParaRPr lang="en" sz="1000">
              <a:solidFill>
                <a:schemeClr val="dk2"/>
              </a:solidFill>
            </a:endParaRPr>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C9B81F-C347-4BEF-BFDF-29C42F48304A}" type="datetimeFigureOut">
              <a:rPr lang="en-US" smtClean="0"/>
              <a:pPr/>
              <a:t>1/13/2016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pPr lvl="0">
              <a:spcBef>
                <a:spcPts val="0"/>
              </a:spcBef>
              <a:buNone/>
            </a:pPr>
            <a:fld id="{00000000-1234-1234-1234-123412341234}" type="slidenum">
              <a:rPr lang="en" smtClean="0"/>
              <a:pPr lvl="0">
                <a:spcBef>
                  <a:spcPts val="0"/>
                </a:spcBef>
                <a:buNone/>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2" y="1524001"/>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2"/>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1/13/2016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lvl="0" algn="r">
              <a:spcBef>
                <a:spcPts val="0"/>
              </a:spcBef>
              <a:buNone/>
            </a:pPr>
            <a:fld id="{00000000-1234-1234-1234-123412341234}" type="slidenum">
              <a:rPr lang="en" sz="1000" smtClean="0">
                <a:solidFill>
                  <a:schemeClr val="dk2"/>
                </a:solidFill>
              </a:rPr>
              <a:pPr lvl="0" algn="r">
                <a:spcBef>
                  <a:spcPts val="0"/>
                </a:spcBef>
                <a:buNone/>
              </a:pPr>
              <a:t>‹#›</a:t>
            </a:fld>
            <a:endParaRPr lang="en" sz="1000">
              <a:solidFill>
                <a:schemeClr val="dk2"/>
              </a:solidFill>
            </a:endParaRPr>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7C9B81F-C347-4BEF-BFDF-29C42F48304A}" type="datetimeFigureOut">
              <a:rPr lang="en-US" smtClean="0"/>
              <a:pPr/>
              <a:t>1/13/2016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lvl="0" algn="r">
              <a:spcBef>
                <a:spcPts val="0"/>
              </a:spcBef>
              <a:buNone/>
            </a:pPr>
            <a:fld id="{00000000-1234-1234-1234-123412341234}" type="slidenum">
              <a:rPr lang="en" sz="1000" smtClean="0">
                <a:solidFill>
                  <a:schemeClr val="dk2"/>
                </a:solidFill>
              </a:rPr>
              <a:pPr lvl="0" algn="r">
                <a:spcBef>
                  <a:spcPts val="0"/>
                </a:spcBef>
                <a:buNone/>
              </a:pPr>
              <a:t>‹#›</a:t>
            </a:fld>
            <a:endParaRPr lang="en" sz="1000">
              <a:solidFill>
                <a:schemeClr val="dk2"/>
              </a:solidFill>
            </a:endParaRPr>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1/13/2016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lvl="0" algn="r">
              <a:spcBef>
                <a:spcPts val="0"/>
              </a:spcBef>
              <a:buNone/>
            </a:pPr>
            <a:fld id="{00000000-1234-1234-1234-123412341234}" type="slidenum">
              <a:rPr lang="en" sz="1000" smtClean="0">
                <a:solidFill>
                  <a:schemeClr val="dk2"/>
                </a:solidFill>
              </a:rPr>
              <a:pPr lvl="0" algn="r">
                <a:spcBef>
                  <a:spcPts val="0"/>
                </a:spcBef>
                <a:buNone/>
              </a:pPr>
              <a:t>‹#›</a:t>
            </a:fld>
            <a:endParaRPr lang="en" sz="1000">
              <a:solidFill>
                <a:schemeClr val="dk2"/>
              </a:solidFill>
            </a:endParaRPr>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1/13/2016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lvl="0" algn="r">
              <a:spcBef>
                <a:spcPts val="0"/>
              </a:spcBef>
              <a:buNone/>
            </a:pPr>
            <a:fld id="{00000000-1234-1234-1234-123412341234}" type="slidenum">
              <a:rPr lang="en" sz="1000" smtClean="0">
                <a:solidFill>
                  <a:schemeClr val="dk2"/>
                </a:solidFill>
              </a:rPr>
              <a:pPr lvl="0" algn="r">
                <a:spcBef>
                  <a:spcPts val="0"/>
                </a:spcBef>
                <a:buNone/>
              </a:pPr>
              <a:t>‹#›</a:t>
            </a:fld>
            <a:endParaRPr lang="en" sz="1000">
              <a:solidFill>
                <a:schemeClr val="dk2"/>
              </a:solidFill>
            </a:endParaRPr>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1" y="593367"/>
            <a:ext cx="8520599" cy="7635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1" y="1536633"/>
            <a:ext cx="8520599" cy="4555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8" y="6217621"/>
            <a:ext cx="548699" cy="5248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9"/>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6"/>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7C9B81F-C347-4BEF-BFDF-29C42F48304A}" type="datetimeFigureOut">
              <a:rPr lang="en-US" smtClean="0"/>
              <a:pPr/>
              <a:t>1/13/2016</a:t>
            </a:fld>
            <a:endParaRPr lang="en-US" dirty="0">
              <a:solidFill>
                <a:schemeClr val="tx2">
                  <a:shade val="90000"/>
                </a:schemeClr>
              </a:solidFill>
            </a:endParaRPr>
          </a:p>
        </p:txBody>
      </p:sp>
      <p:sp>
        <p:nvSpPr>
          <p:cNvPr id="3" name="Footer Placeholder 2"/>
          <p:cNvSpPr>
            <a:spLocks noGrp="1"/>
          </p:cNvSpPr>
          <p:nvPr>
            <p:ph type="ftr" sz="quarter" idx="3"/>
          </p:nvPr>
        </p:nvSpPr>
        <p:spPr>
          <a:xfrm>
            <a:off x="3124200" y="6416676"/>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lgn="l" eaLnBrk="1" latinLnBrk="0" hangingPunct="1"/>
            <a:endParaRPr kumimoji="0" lang="en-US" dirty="0">
              <a:solidFill>
                <a:schemeClr val="tx2">
                  <a:shade val="90000"/>
                </a:schemeClr>
              </a:solidFill>
            </a:endParaRPr>
          </a:p>
        </p:txBody>
      </p:sp>
      <p:sp>
        <p:nvSpPr>
          <p:cNvPr id="23" name="Slide Number Placeholder 22"/>
          <p:cNvSpPr>
            <a:spLocks noGrp="1"/>
          </p:cNvSpPr>
          <p:nvPr>
            <p:ph type="sldNum" sz="quarter" idx="4"/>
          </p:nvPr>
        </p:nvSpPr>
        <p:spPr>
          <a:xfrm>
            <a:off x="7924800" y="6416676"/>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lvl="0" algn="r">
              <a:spcBef>
                <a:spcPts val="0"/>
              </a:spcBef>
              <a:buNone/>
            </a:pPr>
            <a:fld id="{00000000-1234-1234-1234-123412341234}" type="slidenum">
              <a:rPr lang="en" sz="1000" smtClean="0">
                <a:solidFill>
                  <a:schemeClr val="dk2"/>
                </a:solidFill>
              </a:rPr>
              <a:pPr lvl="0" algn="r">
                <a:spcBef>
                  <a:spcPts val="0"/>
                </a:spcBef>
                <a:buNone/>
              </a:pPr>
              <a:t>‹#›</a:t>
            </a:fld>
            <a:endParaRPr lang="en" sz="1000">
              <a:solidFill>
                <a:schemeClr val="dk2"/>
              </a:solidFill>
            </a:endParaRPr>
          </a:p>
        </p:txBody>
      </p:sp>
    </p:spTree>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Lst>
  <p:hf sldNum="0"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Decibels"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hyperlink" Target="https://en.wiktionary.org/wiki/atomic"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hyperlink" Target="https://en.wikipedia.org/wiki/Data_compression"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en.wikipedia.org/wiki/Reed-Solomon"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2.xml"/><Relationship Id="rId1" Type="http://schemas.openxmlformats.org/officeDocument/2006/relationships/audio" Target="file:///C:\Documents%20and%20Settings\All%20Users\Documents\PorkyPig-ThatsAllFolks.mp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28600" y="304800"/>
            <a:ext cx="8686800" cy="307777"/>
          </a:xfrm>
          <a:prstGeom prst="rect">
            <a:avLst/>
          </a:prstGeom>
          <a:noFill/>
        </p:spPr>
        <p:txBody>
          <a:bodyPr wrap="square" rtlCol="0">
            <a:spAutoFit/>
          </a:bodyPr>
          <a:lstStyle/>
          <a:p>
            <a:endParaRPr lang="en-US" dirty="0"/>
          </a:p>
        </p:txBody>
      </p:sp>
      <p:sp>
        <p:nvSpPr>
          <p:cNvPr id="9" name="TextBox 8"/>
          <p:cNvSpPr txBox="1"/>
          <p:nvPr/>
        </p:nvSpPr>
        <p:spPr>
          <a:xfrm>
            <a:off x="1295400" y="457200"/>
            <a:ext cx="6400800" cy="6463308"/>
          </a:xfrm>
          <a:prstGeom prst="rect">
            <a:avLst/>
          </a:prstGeom>
          <a:noFill/>
        </p:spPr>
        <p:txBody>
          <a:bodyPr wrap="square" rtlCol="0">
            <a:spAutoFit/>
          </a:bodyPr>
          <a:lstStyle/>
          <a:p>
            <a:pPr algn="ctr"/>
            <a:r>
              <a:rPr lang="en-US" sz="6600" dirty="0" smtClean="0"/>
              <a:t>JT-65 &amp; JT65HF</a:t>
            </a:r>
          </a:p>
          <a:p>
            <a:pPr algn="ctr"/>
            <a:endParaRPr lang="en-US" sz="3600" dirty="0"/>
          </a:p>
          <a:p>
            <a:pPr algn="ctr"/>
            <a:r>
              <a:rPr lang="en-US" sz="3600" dirty="0" smtClean="0"/>
              <a:t>Virginia DX Century Club</a:t>
            </a:r>
          </a:p>
          <a:p>
            <a:pPr algn="ctr"/>
            <a:endParaRPr lang="en-US" sz="3600" dirty="0"/>
          </a:p>
          <a:p>
            <a:pPr algn="ctr"/>
            <a:r>
              <a:rPr lang="en-US" sz="6000" dirty="0" smtClean="0"/>
              <a:t>January</a:t>
            </a:r>
            <a:r>
              <a:rPr lang="en-US" sz="3600" dirty="0" smtClean="0"/>
              <a:t> 2016</a:t>
            </a:r>
          </a:p>
          <a:p>
            <a:pPr algn="ctr"/>
            <a:endParaRPr lang="en-US" sz="3600" dirty="0"/>
          </a:p>
          <a:p>
            <a:pPr algn="ctr"/>
            <a:r>
              <a:rPr lang="en-US" sz="3600" dirty="0" smtClean="0"/>
              <a:t>Presenters :</a:t>
            </a:r>
          </a:p>
          <a:p>
            <a:pPr algn="ctr"/>
            <a:r>
              <a:rPr lang="en-US" sz="3600" dirty="0" smtClean="0"/>
              <a:t> </a:t>
            </a:r>
          </a:p>
          <a:p>
            <a:r>
              <a:rPr lang="en-US" sz="3600" dirty="0" smtClean="0"/>
              <a:t>     Ken </a:t>
            </a:r>
            <a:r>
              <a:rPr lang="en-US" sz="3600" dirty="0" err="1" smtClean="0"/>
              <a:t>Ascher</a:t>
            </a:r>
            <a:r>
              <a:rPr lang="en-US" sz="3600" dirty="0" smtClean="0"/>
              <a:t> – KK4VA  &amp; </a:t>
            </a:r>
          </a:p>
          <a:p>
            <a:r>
              <a:rPr lang="en-US" sz="3600" dirty="0" smtClean="0"/>
              <a:t>     Ed Williams – KN4KL   </a:t>
            </a:r>
            <a:endParaRPr lang="en-US" sz="3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a:spLocks noGrp="1"/>
          </p:cNvSpPr>
          <p:nvPr>
            <p:ph type="ctrTitle"/>
          </p:nvPr>
        </p:nvSpPr>
        <p:spPr>
          <a:xfrm>
            <a:off x="304801" y="482600"/>
            <a:ext cx="8520599" cy="1398000"/>
          </a:xfrm>
          <a:prstGeom prst="rect">
            <a:avLst/>
          </a:prstGeom>
        </p:spPr>
        <p:txBody>
          <a:bodyPr lIns="91425" tIns="91425" rIns="91425" bIns="91425" anchor="b" anchorCtr="0">
            <a:noAutofit/>
          </a:bodyPr>
          <a:lstStyle/>
          <a:p>
            <a:pPr lvl="0">
              <a:spcBef>
                <a:spcPts val="0"/>
              </a:spcBef>
              <a:buNone/>
            </a:pPr>
            <a:r>
              <a:rPr lang="en" dirty="0"/>
              <a:t>WHAT IS JT65 ?</a:t>
            </a:r>
          </a:p>
        </p:txBody>
      </p:sp>
      <p:sp>
        <p:nvSpPr>
          <p:cNvPr id="55" name="Shape 55"/>
          <p:cNvSpPr txBox="1">
            <a:spLocks noGrp="1"/>
          </p:cNvSpPr>
          <p:nvPr>
            <p:ph type="subTitle" idx="1"/>
          </p:nvPr>
        </p:nvSpPr>
        <p:spPr>
          <a:xfrm>
            <a:off x="304801" y="2209800"/>
            <a:ext cx="8701799" cy="4201200"/>
          </a:xfrm>
          <a:prstGeom prst="rect">
            <a:avLst/>
          </a:prstGeom>
        </p:spPr>
        <p:txBody>
          <a:bodyPr lIns="91425" tIns="91425" rIns="91425" bIns="91425" anchor="t" anchorCtr="0">
            <a:noAutofit/>
          </a:bodyPr>
          <a:lstStyle/>
          <a:p>
            <a:pPr marL="457200" lvl="0" indent="-228600" algn="l" rtl="0">
              <a:spcBef>
                <a:spcPts val="0"/>
              </a:spcBef>
              <a:buClrTx/>
              <a:buFont typeface="Wingdings" pitchFamily="2" charset="2"/>
              <a:buChar char="Ø"/>
            </a:pPr>
            <a:r>
              <a:rPr lang="en" dirty="0">
                <a:solidFill>
                  <a:schemeClr val="bg1"/>
                </a:solidFill>
              </a:rPr>
              <a:t>JT65 is a digital protocol designed to communicate with very weak signals.</a:t>
            </a:r>
          </a:p>
          <a:p>
            <a:pPr marL="457200" lvl="0" indent="-228600" algn="l" rtl="0">
              <a:spcBef>
                <a:spcPts val="0"/>
              </a:spcBef>
              <a:buClrTx/>
              <a:buFont typeface="Wingdings" pitchFamily="2" charset="2"/>
              <a:buChar char="Ø"/>
            </a:pPr>
            <a:r>
              <a:rPr lang="en" dirty="0">
                <a:solidFill>
                  <a:schemeClr val="bg1"/>
                </a:solidFill>
              </a:rPr>
              <a:t>It was Designed to optimize Earth-Moon-Earth (EME) contacts on the VHF bands.</a:t>
            </a:r>
          </a:p>
          <a:p>
            <a:pPr marL="457200" lvl="0" indent="-228600" algn="l" rtl="0">
              <a:spcBef>
                <a:spcPts val="0"/>
              </a:spcBef>
              <a:buClrTx/>
              <a:buFont typeface="Wingdings" pitchFamily="2" charset="2"/>
              <a:buChar char="Ø"/>
            </a:pPr>
            <a:r>
              <a:rPr lang="en" dirty="0">
                <a:solidFill>
                  <a:schemeClr val="bg1"/>
                </a:solidFill>
              </a:rPr>
              <a:t>JT65 includes error correcting features, making it a very robust protocol, with the ability to decode signals too weak to be heard.</a:t>
            </a:r>
          </a:p>
          <a:p>
            <a:pPr lvl="0" algn="l" rtl="0">
              <a:spcBef>
                <a:spcPts val="0"/>
              </a:spcBef>
              <a:buClrTx/>
              <a:buNone/>
            </a:pPr>
            <a:endParaRPr dirty="0"/>
          </a:p>
          <a:p>
            <a:pPr lvl="0" algn="l" rtl="0">
              <a:spcBef>
                <a:spcPts val="0"/>
              </a:spcBef>
              <a:buNone/>
            </a:pPr>
            <a:endParaRPr dirty="0"/>
          </a:p>
          <a:p>
            <a:pPr lvl="0" algn="l" rtl="0">
              <a:spcBef>
                <a:spcPts val="0"/>
              </a:spcBef>
              <a:buNone/>
            </a:pPr>
            <a:endParaRPr dirty="0"/>
          </a:p>
          <a:p>
            <a:pPr lvl="0" algn="l" rtl="0">
              <a:spcBef>
                <a:spcPts val="0"/>
              </a:spcBef>
              <a:buNone/>
            </a:pPr>
            <a:endParaRPr dirty="0"/>
          </a:p>
          <a:p>
            <a:pPr lvl="0" algn="l">
              <a:spcBef>
                <a:spcPts val="0"/>
              </a:spcBef>
              <a:buNone/>
            </a:pPr>
            <a:endParaRPr dirty="0"/>
          </a:p>
        </p:txBody>
      </p:sp>
      <p:sp>
        <p:nvSpPr>
          <p:cNvPr id="56" name="Shape 56"/>
          <p:cNvSpPr txBox="1"/>
          <p:nvPr/>
        </p:nvSpPr>
        <p:spPr>
          <a:xfrm>
            <a:off x="4880750" y="-221667"/>
            <a:ext cx="6840300" cy="1064000"/>
          </a:xfrm>
          <a:prstGeom prst="rect">
            <a:avLst/>
          </a:prstGeom>
          <a:noFill/>
          <a:ln>
            <a:noFill/>
          </a:ln>
        </p:spPr>
        <p:txBody>
          <a:bodyPr lIns="91425" tIns="91425" rIns="91425" bIns="91425" anchor="t" anchorCtr="0">
            <a:noAutofit/>
          </a:bodyPr>
          <a:lstStyle/>
          <a:p>
            <a:pPr lvl="0">
              <a:spcBef>
                <a:spcPts val="0"/>
              </a:spcBef>
              <a:buNone/>
            </a:pPr>
            <a:endParaRPr/>
          </a:p>
        </p:txBody>
      </p:sp>
    </p:spTree>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1081105" y="632837"/>
            <a:ext cx="7751099" cy="763599"/>
          </a:xfrm>
          <a:prstGeom prst="rect">
            <a:avLst/>
          </a:prstGeom>
        </p:spPr>
        <p:txBody>
          <a:bodyPr lIns="91425" tIns="91425" rIns="91425" bIns="91425" anchor="t" anchorCtr="0">
            <a:noAutofit/>
          </a:bodyPr>
          <a:lstStyle/>
          <a:p>
            <a:pPr lvl="0" algn="ctr">
              <a:spcBef>
                <a:spcPts val="0"/>
              </a:spcBef>
              <a:buNone/>
            </a:pPr>
            <a:r>
              <a:rPr lang="en"/>
              <a:t>HISTORY</a:t>
            </a:r>
          </a:p>
        </p:txBody>
      </p:sp>
      <p:sp>
        <p:nvSpPr>
          <p:cNvPr id="62" name="Shape 62"/>
          <p:cNvSpPr txBox="1">
            <a:spLocks noGrp="1"/>
          </p:cNvSpPr>
          <p:nvPr>
            <p:ph type="body" idx="1"/>
          </p:nvPr>
        </p:nvSpPr>
        <p:spPr>
          <a:xfrm>
            <a:off x="311705" y="2514600"/>
            <a:ext cx="8832299" cy="4343235"/>
          </a:xfrm>
          <a:prstGeom prst="rect">
            <a:avLst/>
          </a:prstGeom>
        </p:spPr>
        <p:txBody>
          <a:bodyPr lIns="91425" tIns="91425" rIns="91425" bIns="91425" anchor="t" anchorCtr="0">
            <a:noAutofit/>
          </a:bodyPr>
          <a:lstStyle/>
          <a:p>
            <a:pPr marL="457200" lvl="0" indent="-381000" rtl="0">
              <a:spcBef>
                <a:spcPts val="0"/>
              </a:spcBef>
              <a:buClrTx/>
              <a:buSzPct val="100000"/>
              <a:buFont typeface="Wingdings" pitchFamily="2" charset="2"/>
              <a:buChar char="Ø"/>
            </a:pPr>
            <a:r>
              <a:rPr lang="en" sz="2400" dirty="0">
                <a:solidFill>
                  <a:schemeClr val="bg1"/>
                </a:solidFill>
              </a:rPr>
              <a:t>The </a:t>
            </a:r>
            <a:r>
              <a:rPr lang="en" sz="2400" b="1" dirty="0">
                <a:solidFill>
                  <a:schemeClr val="bg1"/>
                </a:solidFill>
              </a:rPr>
              <a:t>JT65 communications protocol</a:t>
            </a:r>
            <a:r>
              <a:rPr lang="en" sz="2400" dirty="0">
                <a:solidFill>
                  <a:schemeClr val="bg1"/>
                </a:solidFill>
              </a:rPr>
              <a:t> was conceived and first implemented by </a:t>
            </a:r>
            <a:r>
              <a:rPr lang="en" sz="2400" b="1" dirty="0">
                <a:solidFill>
                  <a:schemeClr val="bg1"/>
                </a:solidFill>
              </a:rPr>
              <a:t>Joe Taylor, K1JT</a:t>
            </a:r>
            <a:r>
              <a:rPr lang="en" sz="2400" dirty="0">
                <a:solidFill>
                  <a:schemeClr val="bg1"/>
                </a:solidFill>
              </a:rPr>
              <a:t>. </a:t>
            </a:r>
          </a:p>
          <a:p>
            <a:pPr lvl="0" rtl="0">
              <a:spcBef>
                <a:spcPts val="0"/>
              </a:spcBef>
              <a:buClrTx/>
              <a:buNone/>
            </a:pPr>
            <a:endParaRPr sz="2400" dirty="0">
              <a:solidFill>
                <a:schemeClr val="bg1"/>
              </a:solidFill>
            </a:endParaRPr>
          </a:p>
          <a:p>
            <a:pPr marL="457200" lvl="0" indent="-381000" rtl="0">
              <a:spcBef>
                <a:spcPts val="0"/>
              </a:spcBef>
              <a:buClrTx/>
              <a:buSzPct val="100000"/>
              <a:buFont typeface="Wingdings" pitchFamily="2" charset="2"/>
              <a:buChar char="Ø"/>
            </a:pPr>
            <a:r>
              <a:rPr lang="en" sz="2400" dirty="0">
                <a:solidFill>
                  <a:schemeClr val="bg1"/>
                </a:solidFill>
              </a:rPr>
              <a:t>The protocol was first released in late 2003</a:t>
            </a:r>
          </a:p>
          <a:p>
            <a:pPr lvl="0" rtl="0">
              <a:spcBef>
                <a:spcPts val="0"/>
              </a:spcBef>
              <a:buNone/>
            </a:pPr>
            <a:endParaRPr sz="2400" dirty="0">
              <a:solidFill>
                <a:schemeClr val="dk1"/>
              </a:solidFill>
            </a:endParaRPr>
          </a:p>
          <a:p>
            <a:pPr lvl="0" rtl="0">
              <a:spcBef>
                <a:spcPts val="0"/>
              </a:spcBef>
              <a:buNone/>
            </a:pPr>
            <a:endParaRPr sz="2400" dirty="0">
              <a:solidFill>
                <a:schemeClr val="dk1"/>
              </a:solidFill>
            </a:endParaRPr>
          </a:p>
        </p:txBody>
      </p:sp>
    </p:spTree>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8" name="Shape 68"/>
          <p:cNvSpPr txBox="1">
            <a:spLocks noGrp="1"/>
          </p:cNvSpPr>
          <p:nvPr>
            <p:ph type="body" idx="1"/>
          </p:nvPr>
        </p:nvSpPr>
        <p:spPr>
          <a:prstGeom prst="rect">
            <a:avLst/>
          </a:prstGeom>
        </p:spPr>
        <p:txBody>
          <a:bodyPr lIns="91425" tIns="91425" rIns="91425" bIns="91425" anchor="t" anchorCtr="0">
            <a:noAutofit/>
          </a:bodyPr>
          <a:lstStyle/>
          <a:p>
            <a:pPr marL="457200" lvl="0" indent="-381000" rtl="0">
              <a:spcBef>
                <a:spcPts val="0"/>
              </a:spcBef>
              <a:buClr>
                <a:schemeClr val="dk1"/>
              </a:buClr>
              <a:buSzPct val="100000"/>
              <a:buFont typeface="Wingdings" pitchFamily="2" charset="2"/>
              <a:buChar char="Ø"/>
            </a:pPr>
            <a:r>
              <a:rPr lang="en" sz="2400" dirty="0">
                <a:solidFill>
                  <a:schemeClr val="bg1"/>
                </a:solidFill>
              </a:rPr>
              <a:t>JT65-HF is so labeled because it sends 65 tones spread out over 175Hz. The “JT” part comes from the original creator of this type of mode, Joe Taylor, K1JT, the 1993 winner of the Nobel Prize in physics, and the author of the excellent HSMS and EME software known as WSJT.</a:t>
            </a:r>
          </a:p>
          <a:p>
            <a:pPr lvl="0">
              <a:spcBef>
                <a:spcPts val="0"/>
              </a:spcBef>
              <a:buNone/>
            </a:pPr>
            <a:endParaRPr dirty="0"/>
          </a:p>
        </p:txBody>
      </p:sp>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4" name="Shape 74"/>
          <p:cNvSpPr txBox="1">
            <a:spLocks noGrp="1"/>
          </p:cNvSpPr>
          <p:nvPr>
            <p:ph type="body" idx="1"/>
          </p:nvPr>
        </p:nvSpPr>
        <p:spPr>
          <a:prstGeom prst="rect">
            <a:avLst/>
          </a:prstGeom>
        </p:spPr>
        <p:txBody>
          <a:bodyPr lIns="91425" tIns="91425" rIns="91425" bIns="91425" anchor="t" anchorCtr="0">
            <a:noAutofit/>
          </a:bodyPr>
          <a:lstStyle/>
          <a:p>
            <a:pPr lvl="0">
              <a:spcBef>
                <a:spcPts val="0"/>
              </a:spcBef>
              <a:buNone/>
            </a:pPr>
            <a:r>
              <a:rPr lang="en" sz="2400" dirty="0" smtClean="0"/>
              <a:t>      </a:t>
            </a:r>
            <a:r>
              <a:rPr lang="en" sz="2400" dirty="0" smtClean="0">
                <a:solidFill>
                  <a:schemeClr val="bg1"/>
                </a:solidFill>
              </a:rPr>
              <a:t>JT65 </a:t>
            </a:r>
            <a:r>
              <a:rPr lang="en" sz="2400" dirty="0">
                <a:solidFill>
                  <a:schemeClr val="bg1"/>
                </a:solidFill>
              </a:rPr>
              <a:t>can decode signals many</a:t>
            </a:r>
            <a:r>
              <a:rPr lang="en" sz="2400" dirty="0">
                <a:solidFill>
                  <a:schemeClr val="bg1"/>
                </a:solidFill>
                <a:hlinkClick r:id="rId3"/>
              </a:rPr>
              <a:t> </a:t>
            </a:r>
            <a:r>
              <a:rPr lang="en" sz="2400" dirty="0">
                <a:solidFill>
                  <a:schemeClr val="bg1"/>
                </a:solidFill>
              </a:rPr>
              <a:t>decibels below the noise floor in a 2500 Hz band (note that SNR in a 2500 Hz band is approximately 28 dB lower than SNR in a 4 Hz band, which is closer to the channel bandwidth of an individual JT65 tone), and can often allow amateurs to successfully exchange contact information without signals being audible to the human ear.</a:t>
            </a:r>
          </a:p>
        </p:txBody>
      </p:sp>
    </p:spTree>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80" name="Shape 80"/>
          <p:cNvSpPr txBox="1">
            <a:spLocks noGrp="1"/>
          </p:cNvSpPr>
          <p:nvPr>
            <p:ph type="body" idx="1"/>
          </p:nvPr>
        </p:nvSpPr>
        <p:spPr>
          <a:xfrm>
            <a:off x="311705" y="2265600"/>
            <a:ext cx="8520599" cy="3826400"/>
          </a:xfrm>
          <a:prstGeom prst="rect">
            <a:avLst/>
          </a:prstGeom>
        </p:spPr>
        <p:txBody>
          <a:bodyPr lIns="91425" tIns="91425" rIns="91425" bIns="91425" anchor="t" anchorCtr="0">
            <a:noAutofit/>
          </a:bodyPr>
          <a:lstStyle/>
          <a:p>
            <a:pPr lvl="0">
              <a:spcBef>
                <a:spcPts val="0"/>
              </a:spcBef>
              <a:buNone/>
            </a:pPr>
            <a:r>
              <a:rPr lang="en" sz="2400" dirty="0" smtClean="0"/>
              <a:t>     </a:t>
            </a:r>
            <a:r>
              <a:rPr lang="en" sz="2400" dirty="0" smtClean="0">
                <a:solidFill>
                  <a:schemeClr val="bg1"/>
                </a:solidFill>
              </a:rPr>
              <a:t>Like </a:t>
            </a:r>
            <a:r>
              <a:rPr lang="en" sz="2400" dirty="0">
                <a:solidFill>
                  <a:schemeClr val="bg1"/>
                </a:solidFill>
              </a:rPr>
              <a:t>the other digital modes, multiple-frequency shift keying is employed. Unlike the other modes, messages are transmitted as</a:t>
            </a:r>
            <a:r>
              <a:rPr lang="en" sz="2400" dirty="0">
                <a:solidFill>
                  <a:schemeClr val="bg1"/>
                </a:solidFill>
                <a:hlinkClick r:id="rId3"/>
              </a:rPr>
              <a:t> </a:t>
            </a:r>
            <a:r>
              <a:rPr lang="en" sz="2400" dirty="0">
                <a:solidFill>
                  <a:schemeClr val="bg1"/>
                </a:solidFill>
              </a:rPr>
              <a:t>atomic units after being</a:t>
            </a:r>
            <a:r>
              <a:rPr lang="en" sz="2400" dirty="0">
                <a:solidFill>
                  <a:schemeClr val="bg1"/>
                </a:solidFill>
                <a:hlinkClick r:id="rId4"/>
              </a:rPr>
              <a:t> </a:t>
            </a:r>
            <a:r>
              <a:rPr lang="en" sz="2400" dirty="0">
                <a:solidFill>
                  <a:schemeClr val="bg1"/>
                </a:solidFill>
              </a:rPr>
              <a:t>compressed and then encoded with a process known as forward error correction (or "FEC"). </a:t>
            </a:r>
          </a:p>
        </p:txBody>
      </p:sp>
    </p:spTree>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6" name="Shape 86"/>
          <p:cNvSpPr txBox="1">
            <a:spLocks noGrp="1"/>
          </p:cNvSpPr>
          <p:nvPr>
            <p:ph type="body" idx="1"/>
          </p:nvPr>
        </p:nvSpPr>
        <p:spPr>
          <a:prstGeom prst="rect">
            <a:avLst/>
          </a:prstGeom>
        </p:spPr>
        <p:txBody>
          <a:bodyPr lIns="91425" tIns="91425" rIns="91425" bIns="91425" anchor="t" anchorCtr="0">
            <a:noAutofit/>
          </a:bodyPr>
          <a:lstStyle/>
          <a:p>
            <a:pPr marL="457200" lvl="0" indent="-381000" rtl="0">
              <a:spcBef>
                <a:spcPts val="0"/>
              </a:spcBef>
              <a:buClr>
                <a:schemeClr val="dk1"/>
              </a:buClr>
              <a:buSzPct val="100000"/>
              <a:buFont typeface="Wingdings" pitchFamily="2" charset="2"/>
              <a:buChar char="Ø"/>
            </a:pPr>
            <a:r>
              <a:rPr lang="en" sz="2400" dirty="0">
                <a:solidFill>
                  <a:schemeClr val="bg1"/>
                </a:solidFill>
              </a:rPr>
              <a:t>The FEC adds redundancy to the data, such that all of a message may be successfully recovered even if some are not received by the receiver.</a:t>
            </a:r>
          </a:p>
          <a:p>
            <a:pPr marL="457200" lvl="0" indent="-381000" rtl="0">
              <a:spcBef>
                <a:spcPts val="0"/>
              </a:spcBef>
              <a:buClr>
                <a:schemeClr val="dk1"/>
              </a:buClr>
              <a:buSzPct val="100000"/>
              <a:buFont typeface="Wingdings" pitchFamily="2" charset="2"/>
              <a:buChar char="Ø"/>
            </a:pPr>
            <a:r>
              <a:rPr lang="en" sz="2400" dirty="0">
                <a:solidFill>
                  <a:schemeClr val="bg1"/>
                </a:solidFill>
              </a:rPr>
              <a:t>The particular code used for JT65 </a:t>
            </a:r>
            <a:r>
              <a:rPr lang="en" sz="2400" dirty="0" smtClean="0">
                <a:solidFill>
                  <a:schemeClr val="bg1"/>
                </a:solidFill>
              </a:rPr>
              <a:t>is</a:t>
            </a:r>
            <a:r>
              <a:rPr lang="en" sz="1100" dirty="0" smtClean="0">
                <a:solidFill>
                  <a:schemeClr val="bg1"/>
                </a:solidFill>
              </a:rPr>
              <a:t> </a:t>
            </a:r>
            <a:r>
              <a:rPr lang="en" sz="1100" dirty="0" smtClean="0">
                <a:solidFill>
                  <a:schemeClr val="bg1"/>
                </a:solidFill>
                <a:hlinkClick r:id="rId3"/>
              </a:rPr>
              <a:t> </a:t>
            </a:r>
            <a:r>
              <a:rPr lang="en" sz="2400" dirty="0">
                <a:solidFill>
                  <a:schemeClr val="bg1"/>
                </a:solidFill>
              </a:rPr>
              <a:t>Reed Solomon. By using this error correcting code, messages are decoded correctly or not decoded at all. </a:t>
            </a:r>
          </a:p>
          <a:p>
            <a:pPr marL="457200" lvl="0" indent="-381000">
              <a:spcBef>
                <a:spcPts val="0"/>
              </a:spcBef>
              <a:buClr>
                <a:schemeClr val="dk1"/>
              </a:buClr>
              <a:buSzPct val="100000"/>
              <a:buFont typeface="Wingdings" pitchFamily="2" charset="2"/>
              <a:buChar char="Ø"/>
            </a:pPr>
            <a:r>
              <a:rPr lang="en" sz="2400" dirty="0">
                <a:solidFill>
                  <a:schemeClr val="bg1"/>
                </a:solidFill>
              </a:rPr>
              <a:t>After messages are encoded, they are transmitted using Multiple Frequency-Shift keying (MFSK) with 65 tones.</a:t>
            </a:r>
          </a:p>
        </p:txBody>
      </p:sp>
    </p:spTree>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title"/>
          </p:nvPr>
        </p:nvSpPr>
        <p:spPr>
          <a:prstGeom prst="rect">
            <a:avLst/>
          </a:prstGeom>
        </p:spPr>
        <p:txBody>
          <a:bodyPr lIns="91425" tIns="91425" rIns="91425" bIns="91425" anchor="t" anchorCtr="0">
            <a:noAutofit/>
          </a:bodyPr>
          <a:lstStyle/>
          <a:p>
            <a:pPr lvl="0" algn="ctr">
              <a:spcBef>
                <a:spcPts val="0"/>
              </a:spcBef>
              <a:buNone/>
            </a:pPr>
            <a:r>
              <a:rPr lang="en"/>
              <a:t>SOFTWARE</a:t>
            </a:r>
          </a:p>
        </p:txBody>
      </p:sp>
      <p:sp>
        <p:nvSpPr>
          <p:cNvPr id="92" name="Shape 92"/>
          <p:cNvSpPr txBox="1">
            <a:spLocks noGrp="1"/>
          </p:cNvSpPr>
          <p:nvPr>
            <p:ph type="body" idx="1"/>
          </p:nvPr>
        </p:nvSpPr>
        <p:spPr>
          <a:xfrm>
            <a:off x="311701" y="2514600"/>
            <a:ext cx="8520599" cy="3577233"/>
          </a:xfrm>
          <a:prstGeom prst="rect">
            <a:avLst/>
          </a:prstGeom>
        </p:spPr>
        <p:txBody>
          <a:bodyPr lIns="91425" tIns="91425" rIns="91425" bIns="91425" anchor="t" anchorCtr="0">
            <a:noAutofit/>
          </a:bodyPr>
          <a:lstStyle/>
          <a:p>
            <a:pPr marL="457200" lvl="0" indent="-381000" rtl="0">
              <a:spcBef>
                <a:spcPts val="0"/>
              </a:spcBef>
              <a:buClrTx/>
              <a:buSzPct val="100000"/>
              <a:buFont typeface="Wingdings" pitchFamily="2" charset="2"/>
              <a:buChar char="Ø"/>
            </a:pPr>
            <a:r>
              <a:rPr lang="en" sz="2400" dirty="0">
                <a:solidFill>
                  <a:schemeClr val="bg1"/>
                </a:solidFill>
              </a:rPr>
              <a:t>JT65 requires specialized software that can be found on the internet at no cost. The two main programs are.</a:t>
            </a:r>
          </a:p>
          <a:p>
            <a:pPr marL="457200" lvl="0" indent="-381000" rtl="0">
              <a:spcBef>
                <a:spcPts val="0"/>
              </a:spcBef>
              <a:buClrTx/>
              <a:buSzPct val="100000"/>
              <a:buFont typeface="Wingdings" pitchFamily="2" charset="2"/>
              <a:buChar char="Ø"/>
            </a:pPr>
            <a:r>
              <a:rPr lang="en" sz="2400" dirty="0">
                <a:solidFill>
                  <a:schemeClr val="bg1"/>
                </a:solidFill>
              </a:rPr>
              <a:t>JT65-HF</a:t>
            </a:r>
          </a:p>
          <a:p>
            <a:pPr marL="457200" lvl="0" indent="-381000" rtl="0">
              <a:spcBef>
                <a:spcPts val="0"/>
              </a:spcBef>
              <a:buClrTx/>
              <a:buSzPct val="100000"/>
              <a:buFont typeface="Wingdings" pitchFamily="2" charset="2"/>
              <a:buChar char="Ø"/>
            </a:pPr>
            <a:r>
              <a:rPr lang="en" sz="2400" dirty="0">
                <a:solidFill>
                  <a:schemeClr val="bg1"/>
                </a:solidFill>
              </a:rPr>
              <a:t>WSJT-X  </a:t>
            </a:r>
          </a:p>
          <a:p>
            <a:pPr marL="457200" lvl="0" indent="-381000">
              <a:spcBef>
                <a:spcPts val="0"/>
              </a:spcBef>
              <a:buClrTx/>
              <a:buSzPct val="100000"/>
              <a:buFont typeface="Wingdings" pitchFamily="2" charset="2"/>
              <a:buChar char="Ø"/>
            </a:pPr>
            <a:r>
              <a:rPr lang="en" sz="2400" dirty="0">
                <a:solidFill>
                  <a:schemeClr val="bg1"/>
                </a:solidFill>
              </a:rPr>
              <a:t>JTAlert-X (companion program of WSJT-X)         </a:t>
            </a:r>
          </a:p>
        </p:txBody>
      </p:sp>
    </p:spTree>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8" name="Shape 98"/>
          <p:cNvSpPr txBox="1">
            <a:spLocks noGrp="1"/>
          </p:cNvSpPr>
          <p:nvPr>
            <p:ph type="body" idx="1"/>
          </p:nvPr>
        </p:nvSpPr>
        <p:spPr>
          <a:xfrm>
            <a:off x="311705" y="973267"/>
            <a:ext cx="8520599" cy="6023600"/>
          </a:xfrm>
          <a:prstGeom prst="rect">
            <a:avLst/>
          </a:prstGeom>
        </p:spPr>
        <p:txBody>
          <a:bodyPr lIns="91425" tIns="91425" rIns="91425" bIns="91425" anchor="t" anchorCtr="0">
            <a:noAutofit/>
          </a:bodyPr>
          <a:lstStyle/>
          <a:p>
            <a:pPr marL="457200" lvl="0" indent="-381000" rtl="0">
              <a:lnSpc>
                <a:spcPct val="100000"/>
              </a:lnSpc>
              <a:spcBef>
                <a:spcPts val="0"/>
              </a:spcBef>
              <a:buClrTx/>
              <a:buSzPct val="100000"/>
              <a:buFont typeface="Wingdings" pitchFamily="2" charset="2"/>
              <a:buChar char="Ø"/>
            </a:pPr>
            <a:r>
              <a:rPr lang="en" sz="2400" dirty="0">
                <a:solidFill>
                  <a:schemeClr val="bg1"/>
                </a:solidFill>
              </a:rPr>
              <a:t>JT65-HF is the older version of software for JT65.</a:t>
            </a:r>
          </a:p>
          <a:p>
            <a:pPr marL="457200" lvl="0" indent="-381000" rtl="0">
              <a:lnSpc>
                <a:spcPct val="100000"/>
              </a:lnSpc>
              <a:spcBef>
                <a:spcPts val="0"/>
              </a:spcBef>
              <a:buClrTx/>
              <a:buSzPct val="100000"/>
              <a:buFont typeface="Wingdings" pitchFamily="2" charset="2"/>
              <a:buChar char="Ø"/>
            </a:pPr>
            <a:r>
              <a:rPr lang="en" sz="2400" i="1" dirty="0">
                <a:solidFill>
                  <a:schemeClr val="bg1"/>
                </a:solidFill>
              </a:rPr>
              <a:t>WSJT-X</a:t>
            </a:r>
            <a:r>
              <a:rPr lang="en" sz="2400" dirty="0">
                <a:solidFill>
                  <a:schemeClr val="bg1"/>
                </a:solidFill>
              </a:rPr>
              <a:t> (The new Program) implements communication protocols or "modes" called </a:t>
            </a:r>
            <a:r>
              <a:rPr lang="en" sz="2400" b="1" dirty="0">
                <a:solidFill>
                  <a:schemeClr val="bg1"/>
                </a:solidFill>
              </a:rPr>
              <a:t>JT4</a:t>
            </a:r>
            <a:r>
              <a:rPr lang="en" sz="2400" dirty="0">
                <a:solidFill>
                  <a:schemeClr val="bg1"/>
                </a:solidFill>
              </a:rPr>
              <a:t>, </a:t>
            </a:r>
            <a:r>
              <a:rPr lang="en" sz="2400" b="1" dirty="0">
                <a:solidFill>
                  <a:schemeClr val="bg1"/>
                </a:solidFill>
              </a:rPr>
              <a:t>JT9</a:t>
            </a:r>
            <a:r>
              <a:rPr lang="en" sz="2400" dirty="0">
                <a:solidFill>
                  <a:schemeClr val="bg1"/>
                </a:solidFill>
              </a:rPr>
              <a:t>, </a:t>
            </a:r>
            <a:r>
              <a:rPr lang="en" sz="2400" b="1" dirty="0">
                <a:solidFill>
                  <a:schemeClr val="bg1"/>
                </a:solidFill>
              </a:rPr>
              <a:t>JT65</a:t>
            </a:r>
            <a:r>
              <a:rPr lang="en" sz="2400" dirty="0">
                <a:solidFill>
                  <a:schemeClr val="bg1"/>
                </a:solidFill>
              </a:rPr>
              <a:t>, and </a:t>
            </a:r>
            <a:r>
              <a:rPr lang="en" sz="2400" b="1" dirty="0">
                <a:solidFill>
                  <a:schemeClr val="bg1"/>
                </a:solidFill>
              </a:rPr>
              <a:t>WSPR</a:t>
            </a:r>
            <a:r>
              <a:rPr lang="en" sz="2400" dirty="0">
                <a:solidFill>
                  <a:schemeClr val="bg1"/>
                </a:solidFill>
              </a:rPr>
              <a:t>, as well as one called </a:t>
            </a:r>
            <a:r>
              <a:rPr lang="en" sz="2400" b="1" dirty="0">
                <a:solidFill>
                  <a:schemeClr val="bg1"/>
                </a:solidFill>
              </a:rPr>
              <a:t>Echo</a:t>
            </a:r>
            <a:r>
              <a:rPr lang="en" sz="2400" dirty="0">
                <a:solidFill>
                  <a:schemeClr val="bg1"/>
                </a:solidFill>
              </a:rPr>
              <a:t> for detecting and measuring your radio signals reflected from the Moon.</a:t>
            </a:r>
          </a:p>
          <a:p>
            <a:pPr marL="457200" lvl="0" indent="-381000" rtl="0">
              <a:lnSpc>
                <a:spcPct val="100000"/>
              </a:lnSpc>
              <a:spcBef>
                <a:spcPts val="0"/>
              </a:spcBef>
              <a:buClrTx/>
              <a:buSzPct val="100000"/>
              <a:buFont typeface="Wingdings" pitchFamily="2" charset="2"/>
              <a:buChar char="Ø"/>
            </a:pPr>
            <a:r>
              <a:rPr lang="en" sz="2400" dirty="0">
                <a:solidFill>
                  <a:schemeClr val="bg1"/>
                </a:solidFill>
              </a:rPr>
              <a:t>While JT65 is the most common mode, JT9 is gaining popularity. </a:t>
            </a:r>
            <a:r>
              <a:rPr lang="en" sz="2400" b="1" dirty="0">
                <a:solidFill>
                  <a:schemeClr val="bg1"/>
                </a:solidFill>
              </a:rPr>
              <a:t>JT9</a:t>
            </a:r>
            <a:r>
              <a:rPr lang="en" sz="2400" dirty="0">
                <a:solidFill>
                  <a:schemeClr val="bg1"/>
                </a:solidFill>
              </a:rPr>
              <a:t> is optimized for the LF, MF, and HF bands.  </a:t>
            </a:r>
            <a:r>
              <a:rPr lang="en" sz="2400" b="1" dirty="0">
                <a:solidFill>
                  <a:schemeClr val="bg1"/>
                </a:solidFill>
              </a:rPr>
              <a:t>JT9</a:t>
            </a:r>
            <a:r>
              <a:rPr lang="en" sz="2400" dirty="0">
                <a:solidFill>
                  <a:schemeClr val="bg1"/>
                </a:solidFill>
              </a:rPr>
              <a:t> is about 2 dB more sensitive than </a:t>
            </a:r>
            <a:r>
              <a:rPr lang="en" sz="2400" b="1" dirty="0">
                <a:solidFill>
                  <a:schemeClr val="bg1"/>
                </a:solidFill>
              </a:rPr>
              <a:t>JT65</a:t>
            </a:r>
            <a:r>
              <a:rPr lang="en" sz="2400" dirty="0">
                <a:solidFill>
                  <a:schemeClr val="bg1"/>
                </a:solidFill>
              </a:rPr>
              <a:t> while using less than 10% of the bandwidth.  With either </a:t>
            </a:r>
            <a:r>
              <a:rPr lang="en" sz="2400" b="1" dirty="0">
                <a:solidFill>
                  <a:schemeClr val="bg1"/>
                </a:solidFill>
              </a:rPr>
              <a:t>JT9</a:t>
            </a:r>
            <a:r>
              <a:rPr lang="en" sz="2400" dirty="0">
                <a:solidFill>
                  <a:schemeClr val="bg1"/>
                </a:solidFill>
              </a:rPr>
              <a:t> or </a:t>
            </a:r>
            <a:r>
              <a:rPr lang="en" sz="2400" b="1" dirty="0">
                <a:solidFill>
                  <a:schemeClr val="bg1"/>
                </a:solidFill>
              </a:rPr>
              <a:t>JT65</a:t>
            </a:r>
            <a:r>
              <a:rPr lang="en" sz="2400" dirty="0">
                <a:solidFill>
                  <a:schemeClr val="bg1"/>
                </a:solidFill>
              </a:rPr>
              <a:t>, world-wide QSOs are possible with power levels of a few watts and compromise antennas.</a:t>
            </a:r>
          </a:p>
          <a:p>
            <a:pPr lvl="0" rtl="0">
              <a:lnSpc>
                <a:spcPct val="100000"/>
              </a:lnSpc>
              <a:spcBef>
                <a:spcPts val="0"/>
              </a:spcBef>
              <a:buNone/>
            </a:pPr>
            <a:endParaRPr sz="2400" dirty="0"/>
          </a:p>
          <a:p>
            <a:pPr lvl="0" rtl="0">
              <a:lnSpc>
                <a:spcPct val="200000"/>
              </a:lnSpc>
              <a:spcBef>
                <a:spcPts val="0"/>
              </a:spcBef>
              <a:buNone/>
            </a:pPr>
            <a:endParaRPr dirty="0"/>
          </a:p>
          <a:p>
            <a:pPr lvl="0" rtl="0">
              <a:lnSpc>
                <a:spcPct val="200000"/>
              </a:lnSpc>
              <a:spcBef>
                <a:spcPts val="0"/>
              </a:spcBef>
              <a:buNone/>
            </a:pPr>
            <a:endParaRPr dirty="0"/>
          </a:p>
          <a:p>
            <a:pPr lvl="0" rtl="0">
              <a:spcBef>
                <a:spcPts val="0"/>
              </a:spcBef>
              <a:buNone/>
            </a:pPr>
            <a:endParaRPr dirty="0"/>
          </a:p>
          <a:p>
            <a:pPr lvl="0">
              <a:spcBef>
                <a:spcPts val="0"/>
              </a:spcBef>
              <a:buNone/>
            </a:pPr>
            <a:endParaRPr dirty="0"/>
          </a:p>
        </p:txBody>
      </p:sp>
    </p:spTree>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4" name="Shape 104"/>
          <p:cNvSpPr txBox="1">
            <a:spLocks noGrp="1"/>
          </p:cNvSpPr>
          <p:nvPr>
            <p:ph type="body" idx="1"/>
          </p:nvPr>
        </p:nvSpPr>
        <p:spPr>
          <a:xfrm>
            <a:off x="252530" y="1578270"/>
            <a:ext cx="8520599" cy="4881999"/>
          </a:xfrm>
          <a:prstGeom prst="rect">
            <a:avLst/>
          </a:prstGeom>
        </p:spPr>
        <p:txBody>
          <a:bodyPr lIns="91425" tIns="91425" rIns="91425" bIns="91425" anchor="t" anchorCtr="0">
            <a:noAutofit/>
          </a:bodyPr>
          <a:lstStyle/>
          <a:p>
            <a:pPr marL="457200" lvl="0" indent="-381000" rtl="0">
              <a:spcBef>
                <a:spcPts val="0"/>
              </a:spcBef>
              <a:buClrTx/>
              <a:buSzPct val="100000"/>
              <a:buFont typeface="Wingdings" pitchFamily="2" charset="2"/>
              <a:buChar char="Ø"/>
            </a:pPr>
            <a:r>
              <a:rPr lang="en" sz="2400" dirty="0">
                <a:solidFill>
                  <a:schemeClr val="bg1"/>
                </a:solidFill>
              </a:rPr>
              <a:t>JT9 uses the same logical encoding as JT65, but modulates to a </a:t>
            </a:r>
            <a:r>
              <a:rPr lang="en" sz="2400" dirty="0" smtClean="0">
                <a:solidFill>
                  <a:schemeClr val="bg1"/>
                </a:solidFill>
              </a:rPr>
              <a:t>9  tone FSK </a:t>
            </a:r>
            <a:r>
              <a:rPr lang="en" sz="2400" dirty="0">
                <a:solidFill>
                  <a:schemeClr val="bg1"/>
                </a:solidFill>
              </a:rPr>
              <a:t>signal. With 1-minute transmission intervals, JT9 occupies less than 16 Hz bandwidth. JT9 also has versions designed for longer transmission intervals of 2 minutes, 5 minutes, 10 minutes or 30 minutes. These extended versions take increasingly less bandwidth and permit reception of even weaker signals. </a:t>
            </a:r>
          </a:p>
          <a:p>
            <a:pPr marL="457200" lvl="0" indent="-381000">
              <a:spcBef>
                <a:spcPts val="0"/>
              </a:spcBef>
              <a:buClrTx/>
              <a:buSzPct val="100000"/>
              <a:buFont typeface="Wingdings" pitchFamily="2" charset="2"/>
              <a:buChar char="Ø"/>
            </a:pPr>
            <a:r>
              <a:rPr lang="en" sz="2400" dirty="0">
                <a:solidFill>
                  <a:schemeClr val="bg1"/>
                </a:solidFill>
              </a:rPr>
              <a:t>JT65 uses about 200 hz of bandwidth.</a:t>
            </a:r>
          </a:p>
        </p:txBody>
      </p:sp>
    </p:spTree>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Shape 109"/>
          <p:cNvSpPr txBox="1">
            <a:spLocks noGrp="1"/>
          </p:cNvSpPr>
          <p:nvPr>
            <p:ph type="title"/>
          </p:nvPr>
        </p:nvSpPr>
        <p:spPr>
          <a:prstGeom prst="rect">
            <a:avLst/>
          </a:prstGeom>
        </p:spPr>
        <p:txBody>
          <a:bodyPr lIns="91425" tIns="91425" rIns="91425" bIns="91425" anchor="t" anchorCtr="0">
            <a:noAutofit/>
          </a:bodyPr>
          <a:lstStyle/>
          <a:p>
            <a:pPr lvl="0">
              <a:spcBef>
                <a:spcPts val="0"/>
              </a:spcBef>
              <a:buNone/>
            </a:pPr>
            <a:r>
              <a:rPr lang="en" sz="4800" dirty="0">
                <a:solidFill>
                  <a:schemeClr val="accent1">
                    <a:lumMod val="75000"/>
                  </a:schemeClr>
                </a:solidFill>
              </a:rPr>
              <a:t>JT-Alert</a:t>
            </a:r>
          </a:p>
        </p:txBody>
      </p:sp>
      <p:sp>
        <p:nvSpPr>
          <p:cNvPr id="110" name="Shape 110"/>
          <p:cNvSpPr txBox="1">
            <a:spLocks noGrp="1"/>
          </p:cNvSpPr>
          <p:nvPr>
            <p:ph type="body" idx="1"/>
          </p:nvPr>
        </p:nvSpPr>
        <p:spPr>
          <a:xfrm>
            <a:off x="311701" y="2819400"/>
            <a:ext cx="8520599" cy="3272433"/>
          </a:xfrm>
          <a:prstGeom prst="rect">
            <a:avLst/>
          </a:prstGeom>
        </p:spPr>
        <p:txBody>
          <a:bodyPr lIns="91425" tIns="91425" rIns="91425" bIns="91425" anchor="t" anchorCtr="0">
            <a:noAutofit/>
          </a:bodyPr>
          <a:lstStyle/>
          <a:p>
            <a:pPr marL="457200" lvl="0" indent="-381000" rtl="0">
              <a:lnSpc>
                <a:spcPct val="100000"/>
              </a:lnSpc>
              <a:spcBef>
                <a:spcPts val="0"/>
              </a:spcBef>
              <a:buClrTx/>
              <a:buSzPct val="100000"/>
              <a:buFont typeface="Wingdings" pitchFamily="2" charset="2"/>
              <a:buChar char="Ø"/>
            </a:pPr>
            <a:r>
              <a:rPr lang="en" sz="2400" dirty="0">
                <a:solidFill>
                  <a:schemeClr val="bg1"/>
                </a:solidFill>
              </a:rPr>
              <a:t>Provides several audio and visual alert types based on decoded Callsigns within WSJT-X.</a:t>
            </a:r>
          </a:p>
          <a:p>
            <a:pPr marL="457200" indent="-381000">
              <a:buClrTx/>
              <a:buSzPct val="100000"/>
              <a:buFont typeface="Wingdings" pitchFamily="2" charset="2"/>
              <a:buChar char="Ø"/>
            </a:pPr>
            <a:r>
              <a:rPr lang="en" sz="2400" dirty="0">
                <a:solidFill>
                  <a:schemeClr val="bg1"/>
                </a:solidFill>
              </a:rPr>
              <a:t>Audio and visual alerts for several alert conditions</a:t>
            </a:r>
          </a:p>
          <a:p>
            <a:pPr marL="457200" lvl="0" indent="-381000" rtl="0">
              <a:lnSpc>
                <a:spcPct val="100000"/>
              </a:lnSpc>
              <a:spcBef>
                <a:spcPts val="0"/>
              </a:spcBef>
              <a:buClrTx/>
              <a:buSzPct val="100000"/>
              <a:buFont typeface="Wingdings" pitchFamily="2" charset="2"/>
              <a:buChar char="Ø"/>
            </a:pPr>
            <a:r>
              <a:rPr lang="en" sz="2400" dirty="0">
                <a:solidFill>
                  <a:schemeClr val="bg1"/>
                </a:solidFill>
              </a:rPr>
              <a:t>Wanted Callsign</a:t>
            </a:r>
          </a:p>
          <a:p>
            <a:pPr marL="457200" indent="-381000">
              <a:buClrTx/>
              <a:buSzPct val="100000"/>
              <a:buFont typeface="Wingdings" pitchFamily="2" charset="2"/>
              <a:buChar char="Ø"/>
            </a:pPr>
            <a:r>
              <a:rPr lang="en" sz="2400" dirty="0">
                <a:solidFill>
                  <a:schemeClr val="bg1"/>
                </a:solidFill>
              </a:rPr>
              <a:t>Wanted DXCC (by Band/Mode)</a:t>
            </a:r>
          </a:p>
          <a:p>
            <a:pPr marL="457200" lvl="0" indent="-381000">
              <a:lnSpc>
                <a:spcPct val="100000"/>
              </a:lnSpc>
              <a:spcBef>
                <a:spcPts val="0"/>
              </a:spcBef>
              <a:buClrTx/>
              <a:buSzPct val="100000"/>
              <a:buFont typeface="Wingdings" pitchFamily="2" charset="2"/>
              <a:buChar char="Ø"/>
            </a:pPr>
            <a:r>
              <a:rPr lang="en" sz="2400" dirty="0">
                <a:solidFill>
                  <a:schemeClr val="bg1"/>
                </a:solidFill>
              </a:rPr>
              <a:t>And much more</a:t>
            </a:r>
          </a:p>
        </p:txBody>
      </p:sp>
    </p:spTree>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Shape 115"/>
          <p:cNvSpPr txBox="1">
            <a:spLocks noGrp="1"/>
          </p:cNvSpPr>
          <p:nvPr>
            <p:ph type="ctrTitle"/>
          </p:nvPr>
        </p:nvSpPr>
        <p:spPr>
          <a:xfrm>
            <a:off x="311705" y="586037"/>
            <a:ext cx="8520599" cy="1271999"/>
          </a:xfrm>
          <a:prstGeom prst="rect">
            <a:avLst/>
          </a:prstGeom>
        </p:spPr>
        <p:txBody>
          <a:bodyPr lIns="91425" tIns="91425" rIns="91425" bIns="91425" anchor="b" anchorCtr="0">
            <a:noAutofit/>
          </a:bodyPr>
          <a:lstStyle/>
          <a:p>
            <a:pPr lvl="0">
              <a:spcBef>
                <a:spcPts val="0"/>
              </a:spcBef>
              <a:buNone/>
            </a:pPr>
            <a:r>
              <a:rPr lang="en" dirty="0"/>
              <a:t>NOTES</a:t>
            </a:r>
          </a:p>
        </p:txBody>
      </p:sp>
      <p:sp>
        <p:nvSpPr>
          <p:cNvPr id="116" name="Shape 116"/>
          <p:cNvSpPr txBox="1">
            <a:spLocks noGrp="1"/>
          </p:cNvSpPr>
          <p:nvPr>
            <p:ph type="subTitle" idx="1"/>
          </p:nvPr>
        </p:nvSpPr>
        <p:spPr>
          <a:xfrm>
            <a:off x="358480" y="2157170"/>
            <a:ext cx="8520599" cy="3965199"/>
          </a:xfrm>
          <a:prstGeom prst="rect">
            <a:avLst/>
          </a:prstGeom>
        </p:spPr>
        <p:txBody>
          <a:bodyPr lIns="91425" tIns="91425" rIns="91425" bIns="91425" anchor="t" anchorCtr="0">
            <a:noAutofit/>
          </a:bodyPr>
          <a:lstStyle/>
          <a:p>
            <a:pPr marL="457200" lvl="0" indent="-228600" algn="l">
              <a:spcBef>
                <a:spcPts val="0"/>
              </a:spcBef>
              <a:buClrTx/>
              <a:buFont typeface="Wingdings" pitchFamily="2" charset="2"/>
              <a:buChar char="Ø"/>
            </a:pPr>
            <a:r>
              <a:rPr lang="en" dirty="0">
                <a:solidFill>
                  <a:schemeClr val="bg1"/>
                </a:solidFill>
              </a:rPr>
              <a:t>Do not use JT65 in 10144kHz-10150kHz because JT65A is NOT COMPATIBLE with MFSK, FSK, HELL, OLIVIA, CONTESTIA, ALE400, or RTTY and can cause severe interference to fast time-sharing modes such as PACKET, PACTOR, ALE, PSKmail, and APRS.</a:t>
            </a:r>
          </a:p>
        </p:txBody>
      </p:sp>
    </p:spTree>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Shape 121"/>
          <p:cNvSpPr txBox="1">
            <a:spLocks noGrp="1"/>
          </p:cNvSpPr>
          <p:nvPr>
            <p:ph type="ctrTitle"/>
          </p:nvPr>
        </p:nvSpPr>
        <p:spPr>
          <a:xfrm>
            <a:off x="171430" y="207200"/>
            <a:ext cx="8520599" cy="1056800"/>
          </a:xfrm>
          <a:prstGeom prst="rect">
            <a:avLst/>
          </a:prstGeom>
        </p:spPr>
        <p:txBody>
          <a:bodyPr lIns="91425" tIns="91425" rIns="91425" bIns="91425" anchor="b" anchorCtr="0">
            <a:noAutofit/>
          </a:bodyPr>
          <a:lstStyle/>
          <a:p>
            <a:pPr lvl="0">
              <a:spcBef>
                <a:spcPts val="0"/>
              </a:spcBef>
              <a:buNone/>
            </a:pPr>
            <a:r>
              <a:rPr lang="en"/>
              <a:t>NOTES</a:t>
            </a:r>
          </a:p>
        </p:txBody>
      </p:sp>
      <p:sp>
        <p:nvSpPr>
          <p:cNvPr id="122" name="Shape 122"/>
          <p:cNvSpPr txBox="1">
            <a:spLocks noGrp="1"/>
          </p:cNvSpPr>
          <p:nvPr>
            <p:ph type="subTitle" idx="1"/>
          </p:nvPr>
        </p:nvSpPr>
        <p:spPr>
          <a:xfrm>
            <a:off x="311705" y="1264003"/>
            <a:ext cx="8520599" cy="4783599"/>
          </a:xfrm>
          <a:prstGeom prst="rect">
            <a:avLst/>
          </a:prstGeom>
        </p:spPr>
        <p:txBody>
          <a:bodyPr lIns="91425" tIns="91425" rIns="91425" bIns="91425" anchor="t" anchorCtr="0">
            <a:noAutofit/>
          </a:bodyPr>
          <a:lstStyle/>
          <a:p>
            <a:pPr marL="457200" lvl="0" indent="-381000" algn="l" rtl="0">
              <a:spcBef>
                <a:spcPts val="0"/>
              </a:spcBef>
              <a:buClrTx/>
              <a:buSzPct val="100000"/>
              <a:buFont typeface="Wingdings" pitchFamily="2" charset="2"/>
              <a:buChar char="Ø"/>
            </a:pPr>
            <a:r>
              <a:rPr lang="en" sz="2400" dirty="0">
                <a:solidFill>
                  <a:schemeClr val="bg1"/>
                </a:solidFill>
              </a:rPr>
              <a:t>Operators should make sure that the clock on their computer is accurate to within a second or so. Timing is critical with JT65 software. Calibrate the time before your JT65 session or install the Dimension 4 software and </a:t>
            </a:r>
            <a:r>
              <a:rPr lang="en" sz="2400" dirty="0" smtClean="0">
                <a:solidFill>
                  <a:schemeClr val="bg1"/>
                </a:solidFill>
              </a:rPr>
              <a:t>your </a:t>
            </a:r>
            <a:r>
              <a:rPr lang="en" sz="2400" dirty="0">
                <a:solidFill>
                  <a:schemeClr val="bg1"/>
                </a:solidFill>
              </a:rPr>
              <a:t>time will always be accurate.</a:t>
            </a:r>
          </a:p>
          <a:p>
            <a:pPr marL="457200" lvl="0" indent="-381000" algn="l" rtl="0">
              <a:spcBef>
                <a:spcPts val="0"/>
              </a:spcBef>
              <a:buClrTx/>
              <a:buSzPct val="100000"/>
              <a:buFont typeface="Wingdings" pitchFamily="2" charset="2"/>
              <a:buChar char="Ø"/>
            </a:pPr>
            <a:r>
              <a:rPr lang="en" sz="2400" dirty="0">
                <a:solidFill>
                  <a:schemeClr val="bg1"/>
                </a:solidFill>
              </a:rPr>
              <a:t>JT65A is a weak signal digital QSO mode. Always use very low power on HF to avoid QRM to other JT65 signals and other modes. 20Watts ERP is maximum for normal activity and DXing in the 40meter to 10meter bands.</a:t>
            </a:r>
          </a:p>
        </p:txBody>
      </p:sp>
    </p:spTree>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Shape 127"/>
          <p:cNvSpPr txBox="1">
            <a:spLocks noGrp="1"/>
          </p:cNvSpPr>
          <p:nvPr>
            <p:ph type="ctrTitle"/>
          </p:nvPr>
        </p:nvSpPr>
        <p:spPr>
          <a:xfrm>
            <a:off x="311705" y="611003"/>
            <a:ext cx="8520599" cy="1383999"/>
          </a:xfrm>
          <a:prstGeom prst="rect">
            <a:avLst/>
          </a:prstGeom>
        </p:spPr>
        <p:txBody>
          <a:bodyPr lIns="91425" tIns="91425" rIns="91425" bIns="91425" anchor="b" anchorCtr="0">
            <a:noAutofit/>
          </a:bodyPr>
          <a:lstStyle/>
          <a:p>
            <a:pPr lvl="0">
              <a:spcBef>
                <a:spcPts val="0"/>
              </a:spcBef>
              <a:buNone/>
            </a:pPr>
            <a:r>
              <a:rPr lang="en"/>
              <a:t>FREQUENCIES IN Mhz</a:t>
            </a:r>
          </a:p>
        </p:txBody>
      </p:sp>
      <p:sp>
        <p:nvSpPr>
          <p:cNvPr id="128" name="Shape 128"/>
          <p:cNvSpPr txBox="1">
            <a:spLocks noGrp="1"/>
          </p:cNvSpPr>
          <p:nvPr>
            <p:ph type="subTitle" idx="1"/>
          </p:nvPr>
        </p:nvSpPr>
        <p:spPr>
          <a:xfrm>
            <a:off x="311705" y="1995003"/>
            <a:ext cx="8520599" cy="4629199"/>
          </a:xfrm>
          <a:prstGeom prst="rect">
            <a:avLst/>
          </a:prstGeom>
        </p:spPr>
        <p:txBody>
          <a:bodyPr lIns="91425" tIns="91425" rIns="91425" bIns="91425" anchor="t" anchorCtr="0">
            <a:noAutofit/>
          </a:bodyPr>
          <a:lstStyle/>
          <a:p>
            <a:pPr lvl="0" rtl="0">
              <a:spcBef>
                <a:spcPts val="0"/>
              </a:spcBef>
              <a:buNone/>
            </a:pPr>
            <a:r>
              <a:rPr lang="en" sz="1800" dirty="0">
                <a:solidFill>
                  <a:schemeClr val="bg1"/>
                </a:solidFill>
              </a:rPr>
              <a:t>1.8380</a:t>
            </a:r>
          </a:p>
          <a:p>
            <a:pPr lvl="0" rtl="0">
              <a:spcBef>
                <a:spcPts val="0"/>
              </a:spcBef>
              <a:buNone/>
            </a:pPr>
            <a:r>
              <a:rPr lang="en" sz="1800" dirty="0">
                <a:solidFill>
                  <a:schemeClr val="bg1"/>
                </a:solidFill>
              </a:rPr>
              <a:t>3.576</a:t>
            </a:r>
          </a:p>
          <a:p>
            <a:pPr lvl="0" rtl="0">
              <a:spcBef>
                <a:spcPts val="0"/>
              </a:spcBef>
              <a:buNone/>
            </a:pPr>
            <a:r>
              <a:rPr lang="en" sz="1800" dirty="0">
                <a:solidFill>
                  <a:schemeClr val="bg1"/>
                </a:solidFill>
              </a:rPr>
              <a:t>7.076</a:t>
            </a:r>
          </a:p>
          <a:p>
            <a:pPr lvl="0" rtl="0">
              <a:spcBef>
                <a:spcPts val="0"/>
              </a:spcBef>
              <a:buNone/>
            </a:pPr>
            <a:r>
              <a:rPr lang="en" sz="1800" dirty="0">
                <a:solidFill>
                  <a:schemeClr val="bg1"/>
                </a:solidFill>
              </a:rPr>
              <a:t>10.138</a:t>
            </a:r>
          </a:p>
          <a:p>
            <a:pPr lvl="0" rtl="0">
              <a:spcBef>
                <a:spcPts val="0"/>
              </a:spcBef>
              <a:buNone/>
            </a:pPr>
            <a:r>
              <a:rPr lang="en" sz="1800" dirty="0">
                <a:solidFill>
                  <a:schemeClr val="bg1"/>
                </a:solidFill>
              </a:rPr>
              <a:t>14.076</a:t>
            </a:r>
          </a:p>
          <a:p>
            <a:pPr lvl="0" rtl="0">
              <a:spcBef>
                <a:spcPts val="0"/>
              </a:spcBef>
              <a:buNone/>
            </a:pPr>
            <a:r>
              <a:rPr lang="en" sz="1800" dirty="0">
                <a:solidFill>
                  <a:schemeClr val="bg1"/>
                </a:solidFill>
              </a:rPr>
              <a:t>18.102</a:t>
            </a:r>
          </a:p>
          <a:p>
            <a:pPr lvl="0" rtl="0">
              <a:spcBef>
                <a:spcPts val="0"/>
              </a:spcBef>
              <a:buNone/>
            </a:pPr>
            <a:r>
              <a:rPr lang="en" sz="1800" dirty="0">
                <a:solidFill>
                  <a:schemeClr val="bg1"/>
                </a:solidFill>
              </a:rPr>
              <a:t>21.076</a:t>
            </a:r>
          </a:p>
          <a:p>
            <a:pPr lvl="0" rtl="0">
              <a:spcBef>
                <a:spcPts val="0"/>
              </a:spcBef>
              <a:buNone/>
            </a:pPr>
            <a:r>
              <a:rPr lang="en" sz="1800" dirty="0">
                <a:solidFill>
                  <a:schemeClr val="bg1"/>
                </a:solidFill>
              </a:rPr>
              <a:t>24.917</a:t>
            </a:r>
          </a:p>
          <a:p>
            <a:pPr lvl="0" rtl="0">
              <a:spcBef>
                <a:spcPts val="0"/>
              </a:spcBef>
              <a:buNone/>
            </a:pPr>
            <a:r>
              <a:rPr lang="en" sz="1800" dirty="0">
                <a:solidFill>
                  <a:schemeClr val="bg1"/>
                </a:solidFill>
              </a:rPr>
              <a:t>28.076</a:t>
            </a:r>
          </a:p>
          <a:p>
            <a:pPr lvl="0" rtl="0">
              <a:spcBef>
                <a:spcPts val="0"/>
              </a:spcBef>
              <a:buNone/>
            </a:pPr>
            <a:r>
              <a:rPr lang="en" sz="1800" dirty="0">
                <a:solidFill>
                  <a:schemeClr val="bg1"/>
                </a:solidFill>
              </a:rPr>
              <a:t>50.276</a:t>
            </a:r>
          </a:p>
          <a:p>
            <a:pPr lvl="0" rtl="0">
              <a:spcBef>
                <a:spcPts val="0"/>
              </a:spcBef>
              <a:buNone/>
            </a:pPr>
            <a:endParaRPr sz="1800" dirty="0"/>
          </a:p>
          <a:p>
            <a:pPr lvl="0" rtl="0">
              <a:spcBef>
                <a:spcPts val="0"/>
              </a:spcBef>
              <a:buNone/>
            </a:pPr>
            <a:endParaRPr sz="1800" dirty="0"/>
          </a:p>
          <a:p>
            <a:pPr lvl="0">
              <a:spcBef>
                <a:spcPts val="0"/>
              </a:spcBef>
              <a:buNone/>
            </a:pPr>
            <a:endParaRPr dirty="0"/>
          </a:p>
        </p:txBody>
      </p:sp>
    </p:spTree>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667000" y="0"/>
            <a:ext cx="3581400" cy="736600"/>
          </a:xfrm>
          <a:prstGeom prst="rect">
            <a:avLst/>
          </a:prstGeom>
        </p:spPr>
        <p:txBody>
          <a:bodyPr vert="horz" anchor="ctr">
            <a:normAutofit fontScale="97500"/>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1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JT-65-HF</a:t>
            </a: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pic>
        <p:nvPicPr>
          <p:cNvPr id="5" name="Picture 4"/>
          <p:cNvPicPr/>
          <p:nvPr/>
        </p:nvPicPr>
        <p:blipFill>
          <a:blip r:embed="rId2" cstate="print"/>
          <a:srcRect/>
          <a:stretch>
            <a:fillRect/>
          </a:stretch>
        </p:blipFill>
        <p:spPr bwMode="auto">
          <a:xfrm>
            <a:off x="2819400" y="1295400"/>
            <a:ext cx="6108217" cy="5448300"/>
          </a:xfrm>
          <a:prstGeom prst="rect">
            <a:avLst/>
          </a:prstGeom>
          <a:noFill/>
          <a:ln w="9525">
            <a:noFill/>
            <a:miter lim="800000"/>
            <a:headEnd/>
            <a:tailEnd/>
          </a:ln>
        </p:spPr>
      </p:pic>
      <p:sp>
        <p:nvSpPr>
          <p:cNvPr id="6" name="TextBox 5"/>
          <p:cNvSpPr txBox="1"/>
          <p:nvPr/>
        </p:nvSpPr>
        <p:spPr>
          <a:xfrm>
            <a:off x="313592" y="5539154"/>
            <a:ext cx="2438400" cy="276999"/>
          </a:xfrm>
          <a:prstGeom prst="rect">
            <a:avLst/>
          </a:prstGeom>
          <a:noFill/>
        </p:spPr>
        <p:txBody>
          <a:bodyPr wrap="square" rtlCol="0">
            <a:spAutoFit/>
          </a:bodyPr>
          <a:lstStyle/>
          <a:p>
            <a:r>
              <a:rPr lang="en-US" sz="1200" dirty="0" smtClean="0">
                <a:solidFill>
                  <a:schemeClr val="bg1"/>
                </a:solidFill>
              </a:rPr>
              <a:t>YV8JET CALLING CQ           :26</a:t>
            </a:r>
            <a:endParaRPr lang="en-US" sz="1200" dirty="0">
              <a:solidFill>
                <a:schemeClr val="bg1"/>
              </a:solidFill>
            </a:endParaRPr>
          </a:p>
        </p:txBody>
      </p:sp>
      <p:sp>
        <p:nvSpPr>
          <p:cNvPr id="7" name="TextBox 6"/>
          <p:cNvSpPr txBox="1"/>
          <p:nvPr/>
        </p:nvSpPr>
        <p:spPr>
          <a:xfrm>
            <a:off x="287215" y="4699977"/>
            <a:ext cx="2438400" cy="276999"/>
          </a:xfrm>
          <a:prstGeom prst="rect">
            <a:avLst/>
          </a:prstGeom>
          <a:noFill/>
        </p:spPr>
        <p:txBody>
          <a:bodyPr wrap="square" rtlCol="0">
            <a:spAutoFit/>
          </a:bodyPr>
          <a:lstStyle/>
          <a:p>
            <a:r>
              <a:rPr lang="en-US" sz="1200" dirty="0" smtClean="0">
                <a:solidFill>
                  <a:schemeClr val="bg1"/>
                </a:solidFill>
              </a:rPr>
              <a:t>YV8JET SENT REPORT        :28</a:t>
            </a:r>
            <a:endParaRPr lang="en-US" sz="1200" dirty="0">
              <a:solidFill>
                <a:schemeClr val="bg1"/>
              </a:solidFill>
            </a:endParaRPr>
          </a:p>
        </p:txBody>
      </p:sp>
      <p:sp>
        <p:nvSpPr>
          <p:cNvPr id="8" name="TextBox 7"/>
          <p:cNvSpPr txBox="1"/>
          <p:nvPr/>
        </p:nvSpPr>
        <p:spPr>
          <a:xfrm>
            <a:off x="339970" y="3810001"/>
            <a:ext cx="2438400" cy="276999"/>
          </a:xfrm>
          <a:prstGeom prst="rect">
            <a:avLst/>
          </a:prstGeom>
          <a:noFill/>
        </p:spPr>
        <p:txBody>
          <a:bodyPr wrap="square" rtlCol="0">
            <a:spAutoFit/>
          </a:bodyPr>
          <a:lstStyle/>
          <a:p>
            <a:r>
              <a:rPr lang="en-US" sz="1200" dirty="0" smtClean="0">
                <a:solidFill>
                  <a:schemeClr val="bg1"/>
                </a:solidFill>
              </a:rPr>
              <a:t>YV8JET SENT COPY 73       :30</a:t>
            </a:r>
            <a:endParaRPr lang="en-US" sz="1200" dirty="0">
              <a:solidFill>
                <a:schemeClr val="bg1"/>
              </a:solidFill>
            </a:endParaRPr>
          </a:p>
        </p:txBody>
      </p:sp>
      <p:sp>
        <p:nvSpPr>
          <p:cNvPr id="9" name="TextBox 8"/>
          <p:cNvSpPr txBox="1"/>
          <p:nvPr/>
        </p:nvSpPr>
        <p:spPr>
          <a:xfrm>
            <a:off x="495300" y="5108332"/>
            <a:ext cx="2286000" cy="276999"/>
          </a:xfrm>
          <a:prstGeom prst="rect">
            <a:avLst/>
          </a:prstGeom>
          <a:noFill/>
        </p:spPr>
        <p:txBody>
          <a:bodyPr wrap="square" rtlCol="0">
            <a:spAutoFit/>
          </a:bodyPr>
          <a:lstStyle/>
          <a:p>
            <a:r>
              <a:rPr lang="en-US" sz="1200" dirty="0" smtClean="0">
                <a:solidFill>
                  <a:schemeClr val="bg1"/>
                </a:solidFill>
              </a:rPr>
              <a:t>KN4KL SENT GRID           :27</a:t>
            </a:r>
            <a:endParaRPr lang="en-US" sz="1200" dirty="0">
              <a:solidFill>
                <a:schemeClr val="bg1"/>
              </a:solidFill>
            </a:endParaRPr>
          </a:p>
        </p:txBody>
      </p:sp>
      <p:sp>
        <p:nvSpPr>
          <p:cNvPr id="10" name="TextBox 9"/>
          <p:cNvSpPr txBox="1"/>
          <p:nvPr/>
        </p:nvSpPr>
        <p:spPr>
          <a:xfrm>
            <a:off x="515815" y="4252545"/>
            <a:ext cx="2271345" cy="276999"/>
          </a:xfrm>
          <a:prstGeom prst="rect">
            <a:avLst/>
          </a:prstGeom>
          <a:noFill/>
        </p:spPr>
        <p:txBody>
          <a:bodyPr wrap="square" rtlCol="0">
            <a:spAutoFit/>
          </a:bodyPr>
          <a:lstStyle/>
          <a:p>
            <a:r>
              <a:rPr lang="en-US" sz="1200" dirty="0" smtClean="0">
                <a:solidFill>
                  <a:schemeClr val="bg1"/>
                </a:solidFill>
              </a:rPr>
              <a:t>KN4KL SENT REPORT     :29</a:t>
            </a:r>
            <a:endParaRPr lang="en-US" dirty="0">
              <a:solidFill>
                <a:schemeClr val="bg1"/>
              </a:solidFill>
            </a:endParaRPr>
          </a:p>
        </p:txBody>
      </p:sp>
      <p:sp>
        <p:nvSpPr>
          <p:cNvPr id="11" name="TextBox 10"/>
          <p:cNvSpPr txBox="1"/>
          <p:nvPr/>
        </p:nvSpPr>
        <p:spPr>
          <a:xfrm>
            <a:off x="559776" y="3420208"/>
            <a:ext cx="2286000" cy="276999"/>
          </a:xfrm>
          <a:prstGeom prst="rect">
            <a:avLst/>
          </a:prstGeom>
          <a:noFill/>
        </p:spPr>
        <p:txBody>
          <a:bodyPr wrap="square" rtlCol="0">
            <a:spAutoFit/>
          </a:bodyPr>
          <a:lstStyle/>
          <a:p>
            <a:r>
              <a:rPr lang="en-US" sz="1200" dirty="0" smtClean="0">
                <a:solidFill>
                  <a:schemeClr val="bg1"/>
                </a:solidFill>
              </a:rPr>
              <a:t>KN4KL SENDS 73            :31</a:t>
            </a:r>
            <a:endParaRPr lang="en-US" sz="1200" dirty="0">
              <a:solidFill>
                <a:schemeClr val="bg1"/>
              </a:solidFill>
            </a:endParaRPr>
          </a:p>
        </p:txBody>
      </p:sp>
      <p:sp>
        <p:nvSpPr>
          <p:cNvPr id="14" name="Right Arrow 13"/>
          <p:cNvSpPr/>
          <p:nvPr/>
        </p:nvSpPr>
        <p:spPr>
          <a:xfrm rot="10800000">
            <a:off x="386861" y="3361593"/>
            <a:ext cx="2286000" cy="381000"/>
          </a:xfrm>
          <a:prstGeom prst="right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rot="10800000">
            <a:off x="395654" y="4196862"/>
            <a:ext cx="2286000" cy="381000"/>
          </a:xfrm>
          <a:prstGeom prst="right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rot="10800000">
            <a:off x="360485" y="5043853"/>
            <a:ext cx="2286000" cy="381000"/>
          </a:xfrm>
          <a:prstGeom prst="right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p:cNvSpPr/>
          <p:nvPr/>
        </p:nvSpPr>
        <p:spPr>
          <a:xfrm>
            <a:off x="381000" y="5486400"/>
            <a:ext cx="2286000" cy="381000"/>
          </a:xfrm>
          <a:prstGeom prst="right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Arrow 18"/>
          <p:cNvSpPr/>
          <p:nvPr/>
        </p:nvSpPr>
        <p:spPr>
          <a:xfrm>
            <a:off x="386862" y="4648200"/>
            <a:ext cx="2286000" cy="381000"/>
          </a:xfrm>
          <a:prstGeom prst="right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p:cNvSpPr/>
          <p:nvPr/>
        </p:nvSpPr>
        <p:spPr>
          <a:xfrm>
            <a:off x="424962" y="3760177"/>
            <a:ext cx="2286000" cy="381000"/>
          </a:xfrm>
          <a:prstGeom prst="right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Shape 133"/>
          <p:cNvSpPr txBox="1">
            <a:spLocks noGrp="1"/>
          </p:cNvSpPr>
          <p:nvPr>
            <p:ph type="ctrTitle"/>
          </p:nvPr>
        </p:nvSpPr>
        <p:spPr>
          <a:xfrm>
            <a:off x="311705" y="364803"/>
            <a:ext cx="8520599" cy="998399"/>
          </a:xfrm>
          <a:prstGeom prst="rect">
            <a:avLst/>
          </a:prstGeom>
        </p:spPr>
        <p:txBody>
          <a:bodyPr lIns="91425" tIns="91425" rIns="91425" bIns="91425" anchor="b" anchorCtr="0">
            <a:noAutofit/>
          </a:bodyPr>
          <a:lstStyle/>
          <a:p>
            <a:pPr lvl="0">
              <a:spcBef>
                <a:spcPts val="0"/>
              </a:spcBef>
              <a:buNone/>
            </a:pPr>
            <a:r>
              <a:rPr lang="en" sz="2400" dirty="0"/>
              <a:t>Waterfall with bandwidth on radio set too narrow. The top of the waterfall is after adjusting to 4 Khz</a:t>
            </a:r>
          </a:p>
        </p:txBody>
      </p:sp>
      <p:pic>
        <p:nvPicPr>
          <p:cNvPr id="135" name="Shape 135"/>
          <p:cNvPicPr preferRelativeResize="0"/>
          <p:nvPr/>
        </p:nvPicPr>
        <p:blipFill>
          <a:blip r:embed="rId3">
            <a:alphaModFix/>
          </a:blip>
          <a:stretch>
            <a:fillRect/>
          </a:stretch>
        </p:blipFill>
        <p:spPr>
          <a:xfrm>
            <a:off x="1216350" y="1574400"/>
            <a:ext cx="7200900" cy="504960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1" name="Shape 141"/>
          <p:cNvSpPr txBox="1">
            <a:spLocks noGrp="1"/>
          </p:cNvSpPr>
          <p:nvPr>
            <p:ph type="body" idx="1"/>
          </p:nvPr>
        </p:nvSpPr>
        <p:spPr>
          <a:prstGeom prst="rect">
            <a:avLst/>
          </a:prstGeom>
        </p:spPr>
        <p:txBody>
          <a:bodyPr lIns="91425" tIns="91425" rIns="91425" bIns="91425" anchor="t" anchorCtr="0">
            <a:noAutofit/>
          </a:bodyPr>
          <a:lstStyle/>
          <a:p>
            <a:pPr marL="457200" lvl="0" indent="-381000" rtl="0">
              <a:spcBef>
                <a:spcPts val="0"/>
              </a:spcBef>
              <a:buClrTx/>
              <a:buSzPct val="100000"/>
              <a:buFont typeface="Wingdings" pitchFamily="2" charset="2"/>
              <a:buChar char="Ø"/>
            </a:pPr>
            <a:r>
              <a:rPr lang="en" sz="2400" dirty="0">
                <a:solidFill>
                  <a:schemeClr val="bg1"/>
                </a:solidFill>
              </a:rPr>
              <a:t>Fast computers are helpful when using JT65 but are not necessary.  After the 47 second transmission the decoding starts.  A fast computer will decode within a couple of seconds.  This leaves about 10 seconds to decide which signal you want to reply to.</a:t>
            </a:r>
          </a:p>
          <a:p>
            <a:pPr marL="457200" lvl="0" indent="-381000">
              <a:spcBef>
                <a:spcPts val="0"/>
              </a:spcBef>
              <a:buClrTx/>
              <a:buSzPct val="100000"/>
              <a:buFont typeface="Wingdings" pitchFamily="2" charset="2"/>
              <a:buChar char="Ø"/>
            </a:pPr>
            <a:r>
              <a:rPr lang="en" sz="2400" dirty="0">
                <a:solidFill>
                  <a:schemeClr val="bg1"/>
                </a:solidFill>
              </a:rPr>
              <a:t>In order to decode JT9 and JT65 at the same time a dual core processor is necessary.</a:t>
            </a:r>
          </a:p>
        </p:txBody>
      </p:sp>
    </p:spTree>
  </p:cSld>
  <p:clrMapOvr>
    <a:masterClrMapping/>
  </p:clrMapOvr>
  <p:transition spd="slow">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pic>
        <p:nvPicPr>
          <p:cNvPr id="148" name="Shape 148"/>
          <p:cNvPicPr preferRelativeResize="0"/>
          <p:nvPr/>
        </p:nvPicPr>
        <p:blipFill>
          <a:blip r:embed="rId3">
            <a:alphaModFix/>
          </a:blip>
          <a:stretch>
            <a:fillRect/>
          </a:stretch>
        </p:blipFill>
        <p:spPr>
          <a:xfrm>
            <a:off x="990600" y="990601"/>
            <a:ext cx="6971500" cy="5233065"/>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155" name="Shape 155"/>
          <p:cNvPicPr preferRelativeResize="0"/>
          <p:nvPr/>
        </p:nvPicPr>
        <p:blipFill>
          <a:blip r:embed="rId3">
            <a:alphaModFix/>
          </a:blip>
          <a:stretch>
            <a:fillRect/>
          </a:stretch>
        </p:blipFill>
        <p:spPr>
          <a:xfrm>
            <a:off x="762000" y="177801"/>
            <a:ext cx="7606242" cy="6503468"/>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pic>
        <p:nvPicPr>
          <p:cNvPr id="162" name="Shape 162"/>
          <p:cNvPicPr preferRelativeResize="0"/>
          <p:nvPr/>
        </p:nvPicPr>
        <p:blipFill>
          <a:blip r:embed="rId3">
            <a:alphaModFix/>
          </a:blip>
          <a:stretch>
            <a:fillRect/>
          </a:stretch>
        </p:blipFill>
        <p:spPr>
          <a:xfrm>
            <a:off x="762000" y="177800"/>
            <a:ext cx="7390350" cy="650240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Additional Information</a:t>
            </a:r>
            <a:endParaRPr lang="en-US" dirty="0"/>
          </a:p>
        </p:txBody>
      </p:sp>
      <p:sp>
        <p:nvSpPr>
          <p:cNvPr id="3" name="Text Placeholder 2"/>
          <p:cNvSpPr>
            <a:spLocks noGrp="1"/>
          </p:cNvSpPr>
          <p:nvPr>
            <p:ph type="body" idx="1"/>
          </p:nvPr>
        </p:nvSpPr>
        <p:spPr>
          <a:xfrm>
            <a:off x="304800" y="3200400"/>
            <a:ext cx="8520599" cy="1739967"/>
          </a:xfrm>
        </p:spPr>
        <p:txBody>
          <a:bodyPr>
            <a:normAutofit/>
          </a:bodyPr>
          <a:lstStyle/>
          <a:p>
            <a:pPr>
              <a:buNone/>
            </a:pPr>
            <a:r>
              <a:rPr lang="en-US" sz="2000" dirty="0" smtClean="0">
                <a:solidFill>
                  <a:schemeClr val="bg1"/>
                </a:solidFill>
              </a:rPr>
              <a:t>      For additional information on JT65, check out the documentation about JT65 Communications Protocol by Joe Taylor at the following location:</a:t>
            </a:r>
          </a:p>
          <a:p>
            <a:pPr>
              <a:buNone/>
            </a:pPr>
            <a:endParaRPr lang="en-US" sz="2000" dirty="0" smtClean="0">
              <a:solidFill>
                <a:schemeClr val="bg1"/>
              </a:solidFill>
            </a:endParaRPr>
          </a:p>
          <a:p>
            <a:pPr>
              <a:buNone/>
            </a:pPr>
            <a:r>
              <a:rPr lang="en-US" sz="2000" dirty="0" smtClean="0">
                <a:solidFill>
                  <a:schemeClr val="bg1"/>
                </a:solidFill>
              </a:rPr>
              <a:t>       </a:t>
            </a:r>
            <a:r>
              <a:rPr lang="en-US" sz="2000" b="1" dirty="0" smtClean="0">
                <a:solidFill>
                  <a:schemeClr val="bg1"/>
                </a:solidFill>
              </a:rPr>
              <a:t>http</a:t>
            </a:r>
            <a:r>
              <a:rPr lang="en-US" sz="2000" b="1" dirty="0" smtClean="0">
                <a:solidFill>
                  <a:schemeClr val="bg1"/>
                </a:solidFill>
              </a:rPr>
              <a:t>://www.physics.princeton.edu/pulsar/K1JT/JT65.pdf</a:t>
            </a:r>
            <a:endParaRPr lang="en-US" sz="2000" b="1" dirty="0">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3400" y="1524000"/>
            <a:ext cx="7467600" cy="3046988"/>
          </a:xfrm>
          <a:prstGeom prst="rect">
            <a:avLst/>
          </a:prstGeom>
          <a:noFill/>
        </p:spPr>
        <p:txBody>
          <a:bodyPr wrap="square" rtlCol="0">
            <a:spAutoFit/>
          </a:bodyPr>
          <a:lstStyle/>
          <a:p>
            <a:pPr algn="ctr"/>
            <a:r>
              <a:rPr lang="en-US" sz="9600" dirty="0" smtClean="0"/>
              <a:t>That’s ALL Folks!</a:t>
            </a:r>
            <a:endParaRPr lang="en-US" sz="9600" dirty="0"/>
          </a:p>
        </p:txBody>
      </p:sp>
      <p:pic>
        <p:nvPicPr>
          <p:cNvPr id="6" name="PorkyPig-ThatsAllFolks.mp3">
            <a:hlinkClick r:id="" action="ppaction://media"/>
          </p:cNvPr>
          <p:cNvPicPr>
            <a:picLocks noRot="1" noChangeAspect="1"/>
          </p:cNvPicPr>
          <p:nvPr>
            <a:audioFile r:link="rId1"/>
          </p:nvPr>
        </p:nvPicPr>
        <p:blipFill>
          <a:blip r:embed="rId3"/>
          <a:stretch>
            <a:fillRect/>
          </a:stretch>
        </p:blipFill>
        <p:spPr>
          <a:xfrm>
            <a:off x="228600" y="2286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5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387</TotalTime>
  <Words>922</Words>
  <Application>Microsoft Office PowerPoint</Application>
  <PresentationFormat>On-screen Show (4:3)</PresentationFormat>
  <Paragraphs>81</Paragraphs>
  <Slides>22</Slides>
  <Notes>18</Notes>
  <HiddenSlides>0</HiddenSlides>
  <MMClips>1</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Apex</vt:lpstr>
      <vt:lpstr>Slide 1</vt:lpstr>
      <vt:lpstr>WHAT IS JT65 ?</vt:lpstr>
      <vt:lpstr>HISTORY</vt:lpstr>
      <vt:lpstr>Slide 4</vt:lpstr>
      <vt:lpstr>Slide 5</vt:lpstr>
      <vt:lpstr>Slide 6</vt:lpstr>
      <vt:lpstr>Slide 7</vt:lpstr>
      <vt:lpstr>SOFTWARE</vt:lpstr>
      <vt:lpstr>Slide 9</vt:lpstr>
      <vt:lpstr>Slide 10</vt:lpstr>
      <vt:lpstr>JT-Alert</vt:lpstr>
      <vt:lpstr>NOTES</vt:lpstr>
      <vt:lpstr>NOTES</vt:lpstr>
      <vt:lpstr>FREQUENCIES IN Mhz</vt:lpstr>
      <vt:lpstr>Slide 15</vt:lpstr>
      <vt:lpstr>Waterfall with bandwidth on radio set too narrow. The top of the waterfall is after adjusting to 4 Khz</vt:lpstr>
      <vt:lpstr>Slide 17</vt:lpstr>
      <vt:lpstr>Slide 18</vt:lpstr>
      <vt:lpstr>Slide 19</vt:lpstr>
      <vt:lpstr>Slide 20</vt:lpstr>
      <vt:lpstr>Additional Information</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JT65 ?</dc:title>
  <cp:lastModifiedBy>Ed Williams</cp:lastModifiedBy>
  <cp:revision>41</cp:revision>
  <dcterms:modified xsi:type="dcterms:W3CDTF">2016-01-13T22:52:11Z</dcterms:modified>
</cp:coreProperties>
</file>